
<file path=[Content_Types].xml><?xml version="1.0" encoding="utf-8"?>
<Types xmlns="http://schemas.openxmlformats.org/package/2006/content-types">
  <Default Extension="bin"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76" r:id="rId3"/>
    <p:sldId id="277" r:id="rId4"/>
    <p:sldId id="278" r:id="rId5"/>
    <p:sldId id="280" r:id="rId6"/>
    <p:sldId id="281" r:id="rId7"/>
    <p:sldId id="282" r:id="rId8"/>
    <p:sldId id="283" r:id="rId9"/>
    <p:sldId id="284" r:id="rId10"/>
    <p:sldId id="285" r:id="rId11"/>
    <p:sldId id="286" r:id="rId12"/>
    <p:sldId id="287" r:id="rId13"/>
    <p:sldId id="289" r:id="rId14"/>
    <p:sldId id="290" r:id="rId15"/>
    <p:sldId id="291" r:id="rId16"/>
    <p:sldId id="292" r:id="rId17"/>
    <p:sldId id="293" r:id="rId18"/>
    <p:sldId id="294" r:id="rId19"/>
    <p:sldId id="295" r:id="rId20"/>
    <p:sldId id="296" r:id="rId21"/>
    <p:sldId id="297" r:id="rId22"/>
    <p:sldId id="314" r:id="rId23"/>
    <p:sldId id="298" r:id="rId24"/>
    <p:sldId id="299" r:id="rId25"/>
    <p:sldId id="300" r:id="rId26"/>
    <p:sldId id="301" r:id="rId27"/>
    <p:sldId id="302" r:id="rId28"/>
    <p:sldId id="304" r:id="rId29"/>
    <p:sldId id="305" r:id="rId30"/>
    <p:sldId id="308" r:id="rId31"/>
    <p:sldId id="309" r:id="rId32"/>
    <p:sldId id="310" r:id="rId33"/>
    <p:sldId id="311" r:id="rId34"/>
    <p:sldId id="312" r:id="rId35"/>
    <p:sldId id="313" r:id="rId36"/>
    <p:sldId id="266"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REALTIME  ACCENT  TRANSLATION</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a:t>
            </a:r>
            <a:r>
              <a:rPr lang="en-GB" dirty="0">
                <a:solidFill>
                  <a:schemeClr val="tx1"/>
                </a:solidFill>
                <a:latin typeface="Cambria" panose="02040503050406030204" pitchFamily="18" charset="0"/>
                <a:ea typeface="Cambria" panose="02040503050406030204" pitchFamily="18" charset="0"/>
              </a:rPr>
              <a:t>Cse-43</a:t>
            </a:r>
            <a:endParaRPr dirty="0">
              <a:solidFill>
                <a:schemeClr val="tx1"/>
              </a:solidFill>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2569453234"/>
              </p:ext>
            </p:extLst>
          </p:nvPr>
        </p:nvGraphicFramePr>
        <p:xfrm>
          <a:off x="553347" y="2442459"/>
          <a:ext cx="5926848" cy="4081452"/>
        </p:xfrm>
        <a:graphic>
          <a:graphicData uri="http://schemas.openxmlformats.org/drawingml/2006/table">
            <a:tbl>
              <a:tblPr firstRow="1" bandRow="1">
                <a:tableStyleId>{2D5ABB26-0587-4C30-8999-92F81FD0307C}</a:tableStyleId>
              </a:tblPr>
              <a:tblGrid>
                <a:gridCol w="2280535">
                  <a:extLst>
                    <a:ext uri="{9D8B030D-6E8A-4147-A177-3AD203B41FA5}">
                      <a16:colId xmlns:a16="http://schemas.microsoft.com/office/drawing/2014/main" val="20000"/>
                    </a:ext>
                  </a:extLst>
                </a:gridCol>
                <a:gridCol w="3646313">
                  <a:extLst>
                    <a:ext uri="{9D8B030D-6E8A-4147-A177-3AD203B41FA5}">
                      <a16:colId xmlns:a16="http://schemas.microsoft.com/office/drawing/2014/main" val="20001"/>
                    </a:ext>
                  </a:extLst>
                </a:gridCol>
              </a:tblGrid>
              <a:tr h="388714">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tc>
                <a:extLst>
                  <a:ext uri="{0D108BD9-81ED-4DB2-BD59-A6C34878D82A}">
                    <a16:rowId xmlns:a16="http://schemas.microsoft.com/office/drawing/2014/main" val="10000"/>
                  </a:ext>
                </a:extLst>
              </a:tr>
              <a:tr h="2137882">
                <a:tc>
                  <a:txBody>
                    <a:bodyPr/>
                    <a:lstStyle/>
                    <a:p>
                      <a:pPr marL="0" marR="0" lvl="0" indent="0" algn="ctr" rtl="0">
                        <a:spcBef>
                          <a:spcPts val="0"/>
                        </a:spcBef>
                        <a:spcAft>
                          <a:spcPts val="0"/>
                        </a:spcAft>
                        <a:buFont typeface="+mj-lt"/>
                        <a:buNone/>
                      </a:pPr>
                      <a:r>
                        <a:rPr lang="en-IN" sz="1800" u="none" strike="noStrike" cap="none" dirty="0"/>
                        <a:t>20211CSE0542</a:t>
                      </a:r>
                    </a:p>
                    <a:p>
                      <a:pPr marL="0" marR="0" lvl="0" indent="0" algn="ctr" rtl="0">
                        <a:spcBef>
                          <a:spcPts val="0"/>
                        </a:spcBef>
                        <a:spcAft>
                          <a:spcPts val="0"/>
                        </a:spcAft>
                        <a:buFont typeface="+mj-lt"/>
                        <a:buNone/>
                      </a:pPr>
                      <a:r>
                        <a:rPr lang="en-IN" sz="1800" u="none" strike="noStrike" cap="none" dirty="0"/>
                        <a:t>20211CSE0154</a:t>
                      </a:r>
                    </a:p>
                    <a:p>
                      <a:pPr marL="0" marR="0" lvl="0" indent="0" algn="ctr" rtl="0">
                        <a:spcBef>
                          <a:spcPts val="0"/>
                        </a:spcBef>
                        <a:spcAft>
                          <a:spcPts val="0"/>
                        </a:spcAft>
                        <a:buFont typeface="+mj-lt"/>
                        <a:buNone/>
                      </a:pPr>
                      <a:r>
                        <a:rPr lang="en-IN" sz="1800" u="none" strike="noStrike" cap="none" dirty="0"/>
                        <a:t>20211CSE0077</a:t>
                      </a:r>
                    </a:p>
                    <a:p>
                      <a:pPr marL="0" marR="0" lvl="0" indent="0" algn="ctr" rtl="0">
                        <a:spcBef>
                          <a:spcPts val="0"/>
                        </a:spcBef>
                        <a:spcAft>
                          <a:spcPts val="0"/>
                        </a:spcAft>
                        <a:buFont typeface="+mj-lt"/>
                        <a:buNone/>
                      </a:pPr>
                      <a:r>
                        <a:rPr lang="en-IN" sz="1800" u="none" strike="noStrike" cap="none" dirty="0"/>
                        <a:t>20211CSE0159</a:t>
                      </a:r>
                    </a:p>
                    <a:p>
                      <a:pPr marL="0" marR="0" lvl="0" indent="0" algn="ctr" rtl="0">
                        <a:spcBef>
                          <a:spcPts val="0"/>
                        </a:spcBef>
                        <a:spcAft>
                          <a:spcPts val="0"/>
                        </a:spcAft>
                        <a:buFont typeface="+mj-lt"/>
                        <a:buNone/>
                      </a:pPr>
                      <a:r>
                        <a:rPr lang="en-IN" sz="1800" u="none" strike="noStrike" cap="none" dirty="0"/>
                        <a:t>20211CSE0149 </a:t>
                      </a:r>
                    </a:p>
                    <a:p>
                      <a:pPr marL="0" marR="0" lvl="0" indent="0" algn="ctr" rtl="0">
                        <a:spcBef>
                          <a:spcPts val="0"/>
                        </a:spcBef>
                        <a:spcAft>
                          <a:spcPts val="0"/>
                        </a:spcAft>
                        <a:buFont typeface="+mj-lt"/>
                        <a:buNone/>
                      </a:pP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IN" sz="1800" u="none" strike="noStrike" cap="none" dirty="0"/>
                        <a:t>Aditi Gupta</a:t>
                      </a:r>
                    </a:p>
                    <a:p>
                      <a:pPr marL="0" marR="0" lvl="0" indent="0" algn="ctr" rtl="0">
                        <a:spcBef>
                          <a:spcPts val="0"/>
                        </a:spcBef>
                        <a:spcAft>
                          <a:spcPts val="0"/>
                        </a:spcAft>
                        <a:buNone/>
                      </a:pPr>
                      <a:r>
                        <a:rPr lang="en-IN" sz="1800" u="none" strike="noStrike" cap="none" dirty="0"/>
                        <a:t>V A </a:t>
                      </a:r>
                      <a:r>
                        <a:rPr lang="en-IN" sz="1800" u="none" strike="noStrike" cap="none" dirty="0" err="1"/>
                        <a:t>Mayavathi</a:t>
                      </a:r>
                      <a:endParaRPr lang="en-IN" sz="1800" u="none" strike="noStrike" cap="none" dirty="0"/>
                    </a:p>
                    <a:p>
                      <a:pPr marL="0" marR="0" lvl="0" indent="0" algn="ctr" rtl="0">
                        <a:spcBef>
                          <a:spcPts val="0"/>
                        </a:spcBef>
                        <a:spcAft>
                          <a:spcPts val="0"/>
                        </a:spcAft>
                        <a:buNone/>
                      </a:pPr>
                      <a:r>
                        <a:rPr lang="en-IN" sz="1800" u="none" strike="noStrike" cap="none" dirty="0" err="1"/>
                        <a:t>Veerajinnappa</a:t>
                      </a:r>
                      <a:r>
                        <a:rPr lang="en-IN" sz="1800" u="none" strike="noStrike" cap="none" dirty="0"/>
                        <a:t> Gari </a:t>
                      </a:r>
                      <a:r>
                        <a:rPr lang="en-IN" sz="1800" u="none" strike="noStrike" cap="none" dirty="0" err="1"/>
                        <a:t>Hemavathi</a:t>
                      </a:r>
                      <a:endParaRPr lang="en-IN" sz="1800" u="none" strike="noStrike" cap="none" dirty="0"/>
                    </a:p>
                    <a:p>
                      <a:pPr marL="0" marR="0" lvl="0" indent="0" algn="ctr" rtl="0">
                        <a:spcBef>
                          <a:spcPts val="0"/>
                        </a:spcBef>
                        <a:spcAft>
                          <a:spcPts val="0"/>
                        </a:spcAft>
                        <a:buNone/>
                      </a:pPr>
                      <a:r>
                        <a:rPr lang="en-IN" sz="1800" u="none" strike="noStrike" cap="none" dirty="0" err="1"/>
                        <a:t>Ballani</a:t>
                      </a:r>
                      <a:r>
                        <a:rPr lang="en-IN" sz="1800" u="none" strike="noStrike" cap="none" dirty="0"/>
                        <a:t> Vignesh </a:t>
                      </a:r>
                    </a:p>
                    <a:p>
                      <a:pPr marL="0" marR="0" lvl="0" indent="0" algn="ctr" rtl="0">
                        <a:spcBef>
                          <a:spcPts val="0"/>
                        </a:spcBef>
                        <a:spcAft>
                          <a:spcPts val="0"/>
                        </a:spcAft>
                        <a:buNone/>
                      </a:pPr>
                      <a:r>
                        <a:rPr lang="en-IN" sz="1800" u="none" strike="noStrike" cap="none" dirty="0" err="1"/>
                        <a:t>K.Gnanendra</a:t>
                      </a:r>
                      <a:r>
                        <a:rPr lang="en-IN" sz="1800" u="none" strike="noStrike" cap="none" dirty="0"/>
                        <a:t> Verma</a:t>
                      </a:r>
                    </a:p>
                    <a:p>
                      <a:pPr marL="0" marR="0" lvl="0" indent="0" algn="ctr" rtl="0">
                        <a:spcBef>
                          <a:spcPts val="0"/>
                        </a:spcBef>
                        <a:spcAft>
                          <a:spcPts val="0"/>
                        </a:spcAft>
                        <a:buNone/>
                      </a:pPr>
                      <a:endParaRPr sz="1800" u="none" strike="noStrike" cap="none" dirty="0"/>
                    </a:p>
                  </a:txBody>
                  <a:tcPr marL="91450" marR="91450" marT="45725" marB="45725" anchor="ctr"/>
                </a:tc>
                <a:extLst>
                  <a:ext uri="{0D108BD9-81ED-4DB2-BD59-A6C34878D82A}">
                    <a16:rowId xmlns:a16="http://schemas.microsoft.com/office/drawing/2014/main" val="10001"/>
                  </a:ext>
                </a:extLst>
              </a:tr>
              <a:tr h="388714">
                <a:tc>
                  <a:txBody>
                    <a:bodyPr/>
                    <a:lstStyle/>
                    <a:p>
                      <a:pPr marL="0" marR="0" lvl="0" indent="0" algn="ctr" rtl="0">
                        <a:spcBef>
                          <a:spcPts val="0"/>
                        </a:spcBef>
                        <a:spcAft>
                          <a:spcPts val="0"/>
                        </a:spcAft>
                        <a:buNone/>
                      </a:pPr>
                      <a:endParaRPr sz="1800" u="none" strike="noStrike" cap="none" dirty="0"/>
                    </a:p>
                  </a:txBody>
                  <a:tcPr marL="91450" marR="91450" marT="45725" marB="45725" anchor="ctr"/>
                </a:tc>
                <a:tc>
                  <a:txBody>
                    <a:bodyPr/>
                    <a:lstStyle/>
                    <a:p>
                      <a:pPr marL="0" marR="0" lvl="0" indent="0" algn="ctr" rtl="0">
                        <a:spcBef>
                          <a:spcPts val="0"/>
                        </a:spcBef>
                        <a:spcAft>
                          <a:spcPts val="0"/>
                        </a:spcAft>
                        <a:buNone/>
                      </a:pPr>
                      <a:endParaRPr sz="1800" u="none" strike="noStrike" cap="none" dirty="0"/>
                    </a:p>
                  </a:txBody>
                  <a:tcPr marL="91450" marR="91450" marT="45725" marB="45725" anchor="ctr"/>
                </a:tc>
                <a:extLst>
                  <a:ext uri="{0D108BD9-81ED-4DB2-BD59-A6C34878D82A}">
                    <a16:rowId xmlns:a16="http://schemas.microsoft.com/office/drawing/2014/main" val="10002"/>
                  </a:ext>
                </a:extLst>
              </a:tr>
              <a:tr h="388714">
                <a:tc>
                  <a:txBody>
                    <a:bodyPr/>
                    <a:lstStyle/>
                    <a:p>
                      <a:pPr marL="0" marR="0" lvl="0" indent="0" algn="ctr" rtl="0">
                        <a:spcBef>
                          <a:spcPts val="0"/>
                        </a:spcBef>
                        <a:spcAft>
                          <a:spcPts val="0"/>
                        </a:spcAft>
                        <a:buNone/>
                      </a:pPr>
                      <a:endParaRPr sz="1800" u="none" strike="noStrike" cap="none" dirty="0"/>
                    </a:p>
                  </a:txBody>
                  <a:tcPr marL="91450" marR="91450" marT="45725" marB="45725" anchor="ctr"/>
                </a:tc>
                <a:tc>
                  <a:txBody>
                    <a:bodyPr/>
                    <a:lstStyle/>
                    <a:p>
                      <a:pPr marL="0" marR="0" lvl="0" indent="0" algn="ctr" rtl="0">
                        <a:spcBef>
                          <a:spcPts val="0"/>
                        </a:spcBef>
                        <a:spcAft>
                          <a:spcPts val="0"/>
                        </a:spcAft>
                        <a:buNone/>
                      </a:pPr>
                      <a:endParaRPr sz="1800" u="none" strike="noStrike" cap="none" dirty="0"/>
                    </a:p>
                  </a:txBody>
                  <a:tcPr marL="91450" marR="91450" marT="45725" marB="45725" anchor="ctr"/>
                </a:tc>
                <a:extLst>
                  <a:ext uri="{0D108BD9-81ED-4DB2-BD59-A6C34878D82A}">
                    <a16:rowId xmlns:a16="http://schemas.microsoft.com/office/drawing/2014/main" val="10003"/>
                  </a:ext>
                </a:extLst>
              </a:tr>
              <a:tr h="388714">
                <a:tc>
                  <a:txBody>
                    <a:bodyPr/>
                    <a:lstStyle/>
                    <a:p>
                      <a:pPr marL="0" marR="0" lvl="0" indent="0" algn="ctr" rtl="0">
                        <a:spcBef>
                          <a:spcPts val="0"/>
                        </a:spcBef>
                        <a:spcAft>
                          <a:spcPts val="0"/>
                        </a:spcAft>
                        <a:buNone/>
                      </a:pPr>
                      <a:endParaRPr sz="1800" u="none" strike="noStrike" cap="none" dirty="0"/>
                    </a:p>
                  </a:txBody>
                  <a:tcPr marL="91450" marR="91450" marT="45725" marB="45725" anchor="ctr"/>
                </a:tc>
                <a:tc>
                  <a:txBody>
                    <a:bodyPr/>
                    <a:lstStyle/>
                    <a:p>
                      <a:pPr marL="0" marR="0" lvl="0" indent="0" algn="ctr" rtl="0">
                        <a:spcBef>
                          <a:spcPts val="0"/>
                        </a:spcBef>
                        <a:spcAft>
                          <a:spcPts val="0"/>
                        </a:spcAft>
                        <a:buNone/>
                      </a:pPr>
                      <a:endParaRPr sz="1800" u="none" strike="noStrike" cap="none" dirty="0"/>
                    </a:p>
                  </a:txBody>
                  <a:tcPr marL="91450" marR="91450" marT="45725" marB="45725" anchor="ctr"/>
                </a:tc>
                <a:extLst>
                  <a:ext uri="{0D108BD9-81ED-4DB2-BD59-A6C34878D82A}">
                    <a16:rowId xmlns:a16="http://schemas.microsoft.com/office/drawing/2014/main" val="10004"/>
                  </a:ext>
                </a:extLst>
              </a:tr>
              <a:tr h="388714">
                <a:tc>
                  <a:txBody>
                    <a:bodyPr/>
                    <a:lstStyle/>
                    <a:p>
                      <a:pPr marL="0" marR="0" lvl="0" indent="0" algn="ctr" rtl="0">
                        <a:spcBef>
                          <a:spcPts val="0"/>
                        </a:spcBef>
                        <a:spcAft>
                          <a:spcPts val="0"/>
                        </a:spcAft>
                        <a:buNone/>
                      </a:pPr>
                      <a:endParaRPr sz="1800" u="none" strike="noStrike" cap="none" dirty="0"/>
                    </a:p>
                  </a:txBody>
                  <a:tcPr marL="91450" marR="91450" marT="45725" marB="45725" anchor="ctr"/>
                </a:tc>
                <a:tc>
                  <a:txBody>
                    <a:bodyPr/>
                    <a:lstStyle/>
                    <a:p>
                      <a:pPr marL="0" marR="0" lvl="0" indent="0" algn="ctr" rtl="0">
                        <a:spcBef>
                          <a:spcPts val="0"/>
                        </a:spcBef>
                        <a:spcAft>
                          <a:spcPts val="0"/>
                        </a:spcAft>
                        <a:buNone/>
                      </a:pPr>
                      <a:endParaRPr sz="1800" u="none" strike="noStrike" cap="none" dirty="0"/>
                    </a:p>
                  </a:txBody>
                  <a:tcPr marL="91450" marR="91450" marT="45725" marB="45725" anchor="ct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endParaRPr lang="en-GB" sz="2000" b="1"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2000" b="1" i="0" u="none" strike="noStrike" cap="none" dirty="0">
                <a:solidFill>
                  <a:schemeClr val="bg2"/>
                </a:solidFill>
                <a:latin typeface="Cambria" panose="02040503050406030204" pitchFamily="18" charset="0"/>
                <a:ea typeface="Cambria" panose="02040503050406030204" pitchFamily="18" charset="0"/>
                <a:cs typeface="Verdana"/>
                <a:sym typeface="Verdana"/>
              </a:rPr>
              <a:t> </a:t>
            </a:r>
            <a:r>
              <a:rPr lang="en-IN" sz="2000" b="1" i="0" dirty="0" err="1">
                <a:solidFill>
                  <a:schemeClr val="bg2"/>
                </a:solidFill>
                <a:effectLst/>
                <a:latin typeface="Cambria" panose="02040503050406030204" pitchFamily="18" charset="0"/>
                <a:ea typeface="Cambria" panose="02040503050406030204" pitchFamily="18" charset="0"/>
              </a:rPr>
              <a:t>Dr.</a:t>
            </a:r>
            <a:r>
              <a:rPr lang="en-IN" sz="2000" b="1" i="0" dirty="0">
                <a:solidFill>
                  <a:schemeClr val="bg2"/>
                </a:solidFill>
                <a:effectLst/>
                <a:latin typeface="Cambria" panose="02040503050406030204" pitchFamily="18" charset="0"/>
                <a:ea typeface="Cambria" panose="02040503050406030204" pitchFamily="18" charset="0"/>
              </a:rPr>
              <a:t> </a:t>
            </a:r>
            <a:r>
              <a:rPr lang="en-IN" sz="2000" b="1" i="0" dirty="0" err="1">
                <a:solidFill>
                  <a:srgbClr val="000000"/>
                </a:solidFill>
                <a:effectLst/>
                <a:latin typeface="Cambria" panose="02040503050406030204" pitchFamily="18" charset="0"/>
                <a:ea typeface="Cambria" panose="02040503050406030204" pitchFamily="18" charset="0"/>
              </a:rPr>
              <a:t>Galiveeti</a:t>
            </a:r>
            <a:r>
              <a:rPr lang="en-IN" sz="2000" b="1" i="0" dirty="0">
                <a:solidFill>
                  <a:srgbClr val="000000"/>
                </a:solidFill>
                <a:effectLst/>
                <a:latin typeface="Cambria" panose="02040503050406030204" pitchFamily="18" charset="0"/>
                <a:ea typeface="Cambria" panose="02040503050406030204" pitchFamily="18" charset="0"/>
              </a:rPr>
              <a:t> Poornima</a:t>
            </a:r>
            <a:endParaRPr sz="2000" b="1"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149059"/>
            <a:ext cx="3970500" cy="737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sz="2000"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IN"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VIVA-VOCE</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604781"/>
            <a:ext cx="12249915" cy="1562100"/>
          </a:xfrm>
          <a:prstGeom prst="rect">
            <a:avLst/>
          </a:prstGeom>
          <a:noFill/>
          <a:ln>
            <a:noFill/>
          </a:ln>
        </p:spPr>
        <p:txBody>
          <a:bodyPr spcFirstLastPara="1" wrap="square" lIns="91425" tIns="45700" rIns="91425" bIns="45700" anchor="t" anchorCtr="0">
            <a:noAutofit/>
          </a:bodyPr>
          <a:lstStyle/>
          <a:p>
            <a:pPr lvl="0">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a:t>
            </a:r>
            <a:r>
              <a:rPr lang="en-US" sz="2000" b="1" dirty="0">
                <a:solidFill>
                  <a:schemeClr val="accent1"/>
                </a:solidFill>
                <a:latin typeface="Cambria" panose="02040503050406030204" pitchFamily="18" charset="0"/>
                <a:ea typeface="Cambria" panose="02040503050406030204" pitchFamily="18" charset="0"/>
                <a:cs typeface="Verdana"/>
                <a:sym typeface="Verdana"/>
              </a:rPr>
              <a:t>. </a:t>
            </a:r>
            <a:r>
              <a:rPr lang="en-US" sz="2000" b="1" dirty="0" err="1">
                <a:solidFill>
                  <a:schemeClr val="tx1"/>
                </a:solidFill>
                <a:latin typeface="Cambria" panose="02040503050406030204" pitchFamily="18" charset="0"/>
                <a:ea typeface="Cambria" panose="02040503050406030204" pitchFamily="18" charset="0"/>
                <a:cs typeface="Verdana"/>
                <a:sym typeface="Verdana"/>
              </a:rPr>
              <a:t>B.Tech</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Asif Mohammed H 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Mr. Amarnath J L, Dr. Jayanthi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Kamalasekaran</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B4BF-47D5-F938-74F4-5A5C3C3738A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503D77F-9EB2-080D-22F2-319C81675989}"/>
              </a:ext>
            </a:extLst>
          </p:cNvPr>
          <p:cNvSpPr>
            <a:spLocks noGrp="1"/>
          </p:cNvSpPr>
          <p:nvPr>
            <p:ph type="body" idx="1"/>
          </p:nvPr>
        </p:nvSpPr>
        <p:spPr/>
        <p:txBody>
          <a:bodyPr/>
          <a:lstStyle/>
          <a:p>
            <a:r>
              <a:rPr lang="en-US" sz="2400" dirty="0">
                <a:effectLst/>
                <a:latin typeface="Times New Roman" panose="02020603050405020304" pitchFamily="18" charset="0"/>
                <a:ea typeface="Times New Roman" panose="02020603050405020304" pitchFamily="18" charset="0"/>
              </a:rPr>
              <a:t>Map source accent phonemes to its target accent equivalent</a:t>
            </a:r>
            <a:endParaRPr lang="en-IN"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Deep Learning Models:</a:t>
            </a:r>
            <a:endParaRPr lang="en-IN"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Apply Seq2Seq models, VAEs (Variational Autoencoders) or GANs (Generative Adversarial Networks) to transform voice.</a:t>
            </a:r>
            <a:endParaRPr lang="en-IN"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Train on paired data with the same speech but different accents.</a:t>
            </a:r>
          </a:p>
          <a:p>
            <a:pPr marL="76200" indent="0">
              <a:buNone/>
            </a:pPr>
            <a:r>
              <a:rPr lang="en-US" dirty="0">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Deployment and Maintenance</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Develop a user-friendly interface, such as a mobile app or web-based platform.</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Continuously update the system with new accents and optimize based on user feedback.</a:t>
            </a:r>
            <a:endParaRPr lang="en-IN" dirty="0">
              <a:effectLst/>
              <a:latin typeface="Times New Roman" panose="02020603050405020304" pitchFamily="18" charset="0"/>
              <a:ea typeface="Times New Roman" panose="02020603050405020304" pitchFamily="18" charset="0"/>
            </a:endParaRPr>
          </a:p>
          <a:p>
            <a:pPr marL="76200" indent="0">
              <a:buNone/>
            </a:pP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2771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BC7E-969E-FD62-7DFA-14A87D1C2F98}"/>
              </a:ext>
            </a:extLst>
          </p:cNvPr>
          <p:cNvSpPr>
            <a:spLocks noGrp="1"/>
          </p:cNvSpPr>
          <p:nvPr>
            <p:ph type="title"/>
          </p:nvPr>
        </p:nvSpPr>
        <p:spPr/>
        <p:txBody>
          <a:bodyPr/>
          <a:lstStyle/>
          <a:p>
            <a:r>
              <a:rPr lang="en-IN" dirty="0"/>
              <a:t>Objectives</a:t>
            </a:r>
          </a:p>
        </p:txBody>
      </p:sp>
      <p:sp>
        <p:nvSpPr>
          <p:cNvPr id="3" name="Text Placeholder 2">
            <a:extLst>
              <a:ext uri="{FF2B5EF4-FFF2-40B4-BE49-F238E27FC236}">
                <a16:creationId xmlns:a16="http://schemas.microsoft.com/office/drawing/2014/main" id="{1ECE5976-7501-AAEB-1014-95DBB7C9A7E0}"/>
              </a:ext>
            </a:extLst>
          </p:cNvPr>
          <p:cNvSpPr>
            <a:spLocks noGrp="1"/>
          </p:cNvSpPr>
          <p:nvPr>
            <p:ph type="body" idx="1"/>
          </p:nvPr>
        </p:nvSpPr>
        <p:spPr/>
        <p:txBody>
          <a:bodyPr/>
          <a:lstStyle/>
          <a:p>
            <a:r>
              <a:rPr lang="en-US" dirty="0">
                <a:effectLst/>
                <a:latin typeface="Times New Roman" panose="02020603050405020304" pitchFamily="18" charset="0"/>
                <a:ea typeface="Times New Roman" panose="02020603050405020304" pitchFamily="18" charset="0"/>
              </a:rPr>
              <a:t>The prime focus of real-time accent translation is to remove the hindrance in communication due to diverse accents in spoken words and provide clear and fluent verbal communication between individuals or groups with different linguistic and cultural backgrounds. This includes forming an efficient system that will recognize, interpret, and modify the spoken language with the desired or neutral accent with all the original intonations and flavor intact.</a:t>
            </a:r>
          </a:p>
          <a:p>
            <a:pPr algn="just">
              <a:lnSpc>
                <a:spcPct val="150000"/>
              </a:lnSpc>
            </a:pPr>
            <a:r>
              <a:rPr lang="en-US" b="1" u="sng" dirty="0">
                <a:latin typeface="Times New Roman" panose="02020603050405020304" pitchFamily="18" charset="0"/>
                <a:ea typeface="Times New Roman" panose="02020603050405020304" pitchFamily="18" charset="0"/>
              </a:rPr>
              <a:t>Major Goals:- </a:t>
            </a:r>
          </a:p>
          <a:p>
            <a:pPr algn="just">
              <a:lnSpc>
                <a:spcPct val="150000"/>
              </a:lnSpc>
            </a:pPr>
            <a:r>
              <a:rPr lang="en-US" b="1" dirty="0">
                <a:effectLst/>
                <a:latin typeface="Times New Roman" panose="02020603050405020304" pitchFamily="18" charset="0"/>
                <a:ea typeface="Times New Roman" panose="02020603050405020304" pitchFamily="18" charset="0"/>
              </a:rPr>
              <a:t>Better Clarity in Communication</a:t>
            </a:r>
            <a:r>
              <a:rPr lang="en-US" dirty="0">
                <a:effectLst/>
                <a:latin typeface="Times New Roman" panose="02020603050405020304" pitchFamily="18" charset="0"/>
                <a:ea typeface="Times New Roman" panose="02020603050405020304" pitchFamily="18" charset="0"/>
              </a:rPr>
              <a:t>:</a:t>
            </a:r>
            <a:r>
              <a:rPr lang="en-IN"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Make speech easier to understand by transforming regional or heavily accented pronunciations into neutral or preferred accents, allowing listeners to understand more easily.</a:t>
            </a:r>
            <a:endParaRPr lang="en-IN" dirty="0">
              <a:effectLst/>
              <a:latin typeface="Times New Roman" panose="02020603050405020304" pitchFamily="18" charset="0"/>
              <a:ea typeface="Times New Roman" panose="02020603050405020304" pitchFamily="18" charset="0"/>
            </a:endParaRPr>
          </a:p>
          <a:p>
            <a:endParaRPr lang="en-IN" b="1" u="sng"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9470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8A9F-8662-5C8B-D939-2DF932EB004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4A5D025-5AF8-A009-0811-3DDC79E0C148}"/>
              </a:ext>
            </a:extLst>
          </p:cNvPr>
          <p:cNvSpPr>
            <a:spLocks noGrp="1"/>
          </p:cNvSpPr>
          <p:nvPr>
            <p:ph type="body" idx="1"/>
          </p:nvPr>
        </p:nvSpPr>
        <p:spPr/>
        <p:txBody>
          <a:bodyPr/>
          <a:lstStyle/>
          <a:p>
            <a:pPr algn="just">
              <a:lnSpc>
                <a:spcPct val="150000"/>
              </a:lnSpc>
            </a:pPr>
            <a:r>
              <a:rPr lang="en-US" b="1" u="sng" dirty="0">
                <a:effectLst/>
                <a:latin typeface="Times New Roman" panose="02020603050405020304" pitchFamily="18" charset="0"/>
                <a:ea typeface="Times New Roman" panose="02020603050405020304" pitchFamily="18" charset="0"/>
              </a:rPr>
              <a:t>Create </a:t>
            </a:r>
            <a:r>
              <a:rPr lang="en-US" b="1" u="sng" dirty="0" err="1">
                <a:effectLst/>
                <a:latin typeface="Times New Roman" panose="02020603050405020304" pitchFamily="18" charset="0"/>
                <a:ea typeface="Times New Roman" panose="02020603050405020304" pitchFamily="18" charset="0"/>
              </a:rPr>
              <a:t>Inclusivity:</a:t>
            </a:r>
            <a:r>
              <a:rPr lang="en-US" dirty="0" err="1">
                <a:effectLst/>
                <a:latin typeface="Times New Roman" panose="02020603050405020304" pitchFamily="18" charset="0"/>
                <a:ea typeface="Times New Roman" panose="02020603050405020304" pitchFamily="18" charset="0"/>
              </a:rPr>
              <a:t>Ensure</a:t>
            </a:r>
            <a:r>
              <a:rPr lang="en-US" dirty="0">
                <a:effectLst/>
                <a:latin typeface="Times New Roman" panose="02020603050405020304" pitchFamily="18" charset="0"/>
                <a:ea typeface="Times New Roman" panose="02020603050405020304" pitchFamily="18" charset="0"/>
              </a:rPr>
              <a:t> that people with different linguistic backgrounds can engage freely in dialogue without misunderstandings and that there is an inclusion in global settings.</a:t>
            </a:r>
            <a:endParaRPr lang="en-IN" dirty="0">
              <a:effectLst/>
              <a:latin typeface="Times New Roman" panose="02020603050405020304" pitchFamily="18" charset="0"/>
              <a:ea typeface="Times New Roman" panose="02020603050405020304" pitchFamily="18" charset="0"/>
            </a:endParaRPr>
          </a:p>
          <a:p>
            <a:pPr algn="just">
              <a:lnSpc>
                <a:spcPct val="150000"/>
              </a:lnSpc>
            </a:pPr>
            <a:r>
              <a:rPr lang="en-US" b="1" u="sng" dirty="0">
                <a:effectLst/>
                <a:latin typeface="Times New Roman" panose="02020603050405020304" pitchFamily="18" charset="0"/>
                <a:ea typeface="Times New Roman" panose="02020603050405020304" pitchFamily="18" charset="0"/>
              </a:rPr>
              <a:t>Support Global </a:t>
            </a:r>
            <a:r>
              <a:rPr lang="en-US" b="1" u="sng" dirty="0" err="1">
                <a:effectLst/>
                <a:latin typeface="Times New Roman" panose="02020603050405020304" pitchFamily="18" charset="0"/>
                <a:ea typeface="Times New Roman" panose="02020603050405020304" pitchFamily="18" charset="0"/>
              </a:rPr>
              <a:t>Connectivity:</a:t>
            </a:r>
            <a:r>
              <a:rPr lang="en-US" dirty="0" err="1">
                <a:effectLst/>
                <a:latin typeface="Times New Roman" panose="02020603050405020304" pitchFamily="18" charset="0"/>
                <a:ea typeface="Times New Roman" panose="02020603050405020304" pitchFamily="18" charset="0"/>
              </a:rPr>
              <a:t>Support</a:t>
            </a:r>
            <a:r>
              <a:rPr lang="en-US" dirty="0">
                <a:effectLst/>
                <a:latin typeface="Times New Roman" panose="02020603050405020304" pitchFamily="18" charset="0"/>
                <a:ea typeface="Times New Roman" panose="02020603050405020304" pitchFamily="18" charset="0"/>
              </a:rPr>
              <a:t> international business, education, and customer service by offering tools to transform spoken content for multiple audiences, hence strengthening international collaboration.</a:t>
            </a:r>
          </a:p>
          <a:p>
            <a:pPr algn="just">
              <a:lnSpc>
                <a:spcPct val="150000"/>
              </a:lnSpc>
            </a:pP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8654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A3FF-CCF3-AC83-1ECB-292D95C6415C}"/>
              </a:ext>
            </a:extLst>
          </p:cNvPr>
          <p:cNvSpPr>
            <a:spLocks noGrp="1"/>
          </p:cNvSpPr>
          <p:nvPr>
            <p:ph type="title"/>
          </p:nvPr>
        </p:nvSpPr>
        <p:spPr/>
        <p:txBody>
          <a:bodyPr/>
          <a:lstStyle/>
          <a:p>
            <a:r>
              <a:rPr lang="en-IN" dirty="0"/>
              <a:t>System Design and Implementation</a:t>
            </a:r>
          </a:p>
        </p:txBody>
      </p:sp>
      <p:sp>
        <p:nvSpPr>
          <p:cNvPr id="3" name="Text Placeholder 2">
            <a:extLst>
              <a:ext uri="{FF2B5EF4-FFF2-40B4-BE49-F238E27FC236}">
                <a16:creationId xmlns:a16="http://schemas.microsoft.com/office/drawing/2014/main" id="{513368E5-87A1-5E53-40EC-1821B08981B3}"/>
              </a:ext>
            </a:extLst>
          </p:cNvPr>
          <p:cNvSpPr>
            <a:spLocks noGrp="1"/>
          </p:cNvSpPr>
          <p:nvPr>
            <p:ph type="body" idx="1"/>
          </p:nvPr>
        </p:nvSpPr>
        <p:spPr/>
        <p:txBody>
          <a:bodyPr>
            <a:normAutofit/>
          </a:bodyPr>
          <a:lstStyle/>
          <a:p>
            <a:pPr>
              <a:lnSpc>
                <a:spcPct val="150000"/>
              </a:lnSpc>
            </a:pPr>
            <a:r>
              <a:rPr lang="en-US" sz="2600" dirty="0">
                <a:effectLst/>
                <a:latin typeface="Times New Roman" panose="02020603050405020304" pitchFamily="18" charset="0"/>
                <a:ea typeface="Times New Roman" panose="02020603050405020304" pitchFamily="18" charset="0"/>
              </a:rPr>
              <a:t>Real-Time Accent Translation is a complex system that needs to integrate several components, each of which performs specific tasks such as audio input processing, accent recognition, translation, and synthesis. Below is a detailed design and implementation overview. </a:t>
            </a:r>
            <a:endParaRPr lang="en-IN" sz="2600" dirty="0">
              <a:effectLst/>
              <a:latin typeface="Times New Roman" panose="02020603050405020304" pitchFamily="18" charset="0"/>
              <a:ea typeface="Times New Roman" panose="02020603050405020304" pitchFamily="18" charset="0"/>
            </a:endParaRPr>
          </a:p>
          <a:p>
            <a:pPr>
              <a:lnSpc>
                <a:spcPct val="150000"/>
              </a:lnSpc>
            </a:pPr>
            <a:r>
              <a:rPr lang="en-US" sz="2600" b="1" u="sng" dirty="0">
                <a:effectLst/>
                <a:latin typeface="Times New Roman" panose="02020603050405020304" pitchFamily="18" charset="0"/>
                <a:ea typeface="Times New Roman" panose="02020603050405020304" pitchFamily="18" charset="0"/>
              </a:rPr>
              <a:t>System Design </a:t>
            </a:r>
            <a:r>
              <a:rPr lang="en-US" sz="2600" dirty="0">
                <a:effectLst/>
                <a:latin typeface="Times New Roman" panose="02020603050405020304" pitchFamily="18" charset="0"/>
                <a:ea typeface="Times New Roman" panose="02020603050405020304" pitchFamily="18" charset="0"/>
              </a:rPr>
              <a:t>The system architecture consists of four main components:</a:t>
            </a:r>
            <a:endParaRPr lang="en-IN" sz="2600" dirty="0">
              <a:effectLst/>
              <a:latin typeface="Times New Roman" panose="02020603050405020304" pitchFamily="18" charset="0"/>
              <a:ea typeface="Times New Roman" panose="02020603050405020304" pitchFamily="18" charset="0"/>
            </a:endParaRPr>
          </a:p>
          <a:p>
            <a:pPr>
              <a:lnSpc>
                <a:spcPct val="150000"/>
              </a:lnSpc>
            </a:pPr>
            <a:r>
              <a:rPr lang="en-US" sz="2600" b="1" dirty="0">
                <a:effectLst/>
                <a:latin typeface="Times New Roman" panose="02020603050405020304" pitchFamily="18" charset="0"/>
                <a:ea typeface="Times New Roman" panose="02020603050405020304" pitchFamily="18" charset="0"/>
              </a:rPr>
              <a:t>1. Audio Input Module</a:t>
            </a:r>
            <a:endParaRPr lang="en-IN" sz="2600" b="1" dirty="0">
              <a:effectLst/>
              <a:latin typeface="Times New Roman" panose="02020603050405020304" pitchFamily="18" charset="0"/>
              <a:ea typeface="Times New Roman" panose="02020603050405020304" pitchFamily="18" charset="0"/>
            </a:endParaRPr>
          </a:p>
          <a:p>
            <a:pPr>
              <a:lnSpc>
                <a:spcPct val="150000"/>
              </a:lnSpc>
            </a:pPr>
            <a:r>
              <a:rPr lang="en-US" sz="2600" dirty="0">
                <a:effectLst/>
                <a:latin typeface="Times New Roman" panose="02020603050405020304" pitchFamily="18" charset="0"/>
                <a:ea typeface="Times New Roman" panose="02020603050405020304" pitchFamily="18" charset="0"/>
              </a:rPr>
              <a:t>Captures speech through a microphone or audio input device.</a:t>
            </a:r>
            <a:endParaRPr lang="en-IN" sz="2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357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81E-68B4-D7C8-D190-D334FEE7F50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1B57045-EAEF-5677-ADB2-B9EFF5CCAB8A}"/>
              </a:ext>
            </a:extLst>
          </p:cNvPr>
          <p:cNvSpPr>
            <a:spLocks noGrp="1"/>
          </p:cNvSpPr>
          <p:nvPr>
            <p:ph type="body" idx="1"/>
          </p:nvPr>
        </p:nvSpPr>
        <p:spPr>
          <a:xfrm>
            <a:off x="812800" y="894735"/>
            <a:ext cx="10668000" cy="5201266"/>
          </a:xfrm>
        </p:spPr>
        <p:txBody>
          <a:bodyPr>
            <a:normAutofit lnSpcReduction="10000"/>
          </a:bodyPr>
          <a:lstStyle/>
          <a:p>
            <a:pPr>
              <a:lnSpc>
                <a:spcPct val="150000"/>
              </a:lnSpc>
            </a:pPr>
            <a:r>
              <a:rPr lang="en-US" dirty="0">
                <a:effectLst/>
                <a:latin typeface="Times New Roman" panose="02020603050405020304" pitchFamily="18" charset="0"/>
                <a:ea typeface="Times New Roman" panose="02020603050405020304" pitchFamily="18" charset="0"/>
              </a:rPr>
              <a:t>It ensures real-time streaming capabilities with minimal latency.</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Preprocessing methods such as noise reduction and normalization enhance the quality of the input.</a:t>
            </a:r>
            <a:endParaRPr lang="en-IN"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dirty="0">
                <a:effectLst/>
                <a:latin typeface="Times New Roman" panose="02020603050405020304" pitchFamily="18" charset="0"/>
                <a:ea typeface="Times New Roman" panose="02020603050405020304" pitchFamily="18" charset="0"/>
              </a:rPr>
              <a:t>2. Accent Detection Module</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Function: Identifies the accent of the speaker using acoustic and phonetic features of the audio input.</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Implementation:</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A pre-trained machine learning models, such as CNNs or RNNs, can be used, which were trained using different accent datasets.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43818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0755-CE30-64B3-8DF0-3F7076C3AD7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03FEF49-5351-FB4A-11F5-2D13C13BD5A8}"/>
              </a:ext>
            </a:extLst>
          </p:cNvPr>
          <p:cNvSpPr>
            <a:spLocks noGrp="1"/>
          </p:cNvSpPr>
          <p:nvPr>
            <p:ph type="body" idx="1"/>
          </p:nvPr>
        </p:nvSpPr>
        <p:spPr/>
        <p:txBody>
          <a:bodyPr>
            <a:normAutofit/>
          </a:bodyPr>
          <a:lstStyle/>
          <a:p>
            <a:pPr>
              <a:lnSpc>
                <a:spcPct val="150000"/>
              </a:lnSpc>
            </a:pPr>
            <a:r>
              <a:rPr lang="en-US" sz="2400" dirty="0">
                <a:effectLst/>
                <a:latin typeface="Times New Roman" panose="02020603050405020304" pitchFamily="18" charset="0"/>
                <a:ea typeface="Times New Roman" panose="02020603050405020304" pitchFamily="18" charset="0"/>
              </a:rPr>
              <a:t>Accent detection is done using MFCC.</a:t>
            </a:r>
            <a:endParaRPr lang="en-IN" sz="2400" dirty="0">
              <a:effectLst/>
              <a:latin typeface="Times New Roman" panose="02020603050405020304" pitchFamily="18" charset="0"/>
              <a:ea typeface="Times New Roman" panose="02020603050405020304" pitchFamily="18" charset="0"/>
            </a:endParaRPr>
          </a:p>
          <a:p>
            <a:pPr>
              <a:lnSpc>
                <a:spcPct val="150000"/>
              </a:lnSpc>
            </a:pPr>
            <a:r>
              <a:rPr lang="en-US" sz="2400" dirty="0">
                <a:effectLst/>
                <a:latin typeface="Times New Roman" panose="02020603050405020304" pitchFamily="18" charset="0"/>
                <a:ea typeface="Times New Roman" panose="02020603050405020304" pitchFamily="18" charset="0"/>
              </a:rPr>
              <a:t>Output: The classification of the accent label, say "Indian English", "British English".</a:t>
            </a:r>
            <a:endParaRPr lang="en-IN" sz="2400"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dirty="0">
                <a:effectLst/>
                <a:latin typeface="Times New Roman" panose="02020603050405020304" pitchFamily="18" charset="0"/>
                <a:ea typeface="Times New Roman" panose="02020603050405020304" pitchFamily="18" charset="0"/>
              </a:rPr>
              <a:t>3. Accent Translation Module</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Function: Convert the input accent to the target accent with preservation of the linguistic meaning and intonation.</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Implementation:</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Sequences-to-sequences models; transformers; for example, T5 or BERT for text.</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6105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35F-CE84-5CB0-A829-FDF70BCC97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75594EE-0543-9EBA-C57D-D416D5678C29}"/>
              </a:ext>
            </a:extLst>
          </p:cNvPr>
          <p:cNvSpPr>
            <a:spLocks noGrp="1"/>
          </p:cNvSpPr>
          <p:nvPr>
            <p:ph type="body" idx="1"/>
          </p:nvPr>
        </p:nvSpPr>
        <p:spPr/>
        <p:txBody>
          <a:bodyPr/>
          <a:lstStyle/>
          <a:p>
            <a:pPr>
              <a:lnSpc>
                <a:spcPct val="150000"/>
              </a:lnSpc>
            </a:pPr>
            <a:r>
              <a:rPr lang="en-US" sz="2400" dirty="0">
                <a:effectLst/>
                <a:latin typeface="Times New Roman" panose="02020603050405020304" pitchFamily="18" charset="0"/>
                <a:ea typeface="Times New Roman" panose="02020603050405020304" pitchFamily="18" charset="0"/>
              </a:rPr>
              <a:t>Phonetic patterns mapping from the source accent to the target accent</a:t>
            </a:r>
            <a:endParaRPr lang="en-IN" sz="2400" dirty="0">
              <a:effectLst/>
              <a:latin typeface="Times New Roman" panose="02020603050405020304" pitchFamily="18" charset="0"/>
              <a:ea typeface="Times New Roman" panose="02020603050405020304" pitchFamily="18" charset="0"/>
            </a:endParaRPr>
          </a:p>
          <a:p>
            <a:pPr>
              <a:lnSpc>
                <a:spcPct val="150000"/>
              </a:lnSpc>
            </a:pPr>
            <a:r>
              <a:rPr lang="en-US" sz="2400" dirty="0">
                <a:effectLst/>
                <a:latin typeface="Times New Roman" panose="02020603050405020304" pitchFamily="18" charset="0"/>
                <a:ea typeface="Times New Roman" panose="02020603050405020304" pitchFamily="18" charset="0"/>
              </a:rPr>
              <a:t>Context-aware speech alignment is used for good translation accuracy.</a:t>
            </a:r>
            <a:endParaRPr lang="en-IN" sz="2400"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dirty="0">
                <a:effectLst/>
                <a:latin typeface="Times New Roman" panose="02020603050405020304" pitchFamily="18" charset="0"/>
                <a:ea typeface="Times New Roman" panose="02020603050405020304" pitchFamily="18" charset="0"/>
              </a:rPr>
              <a:t>4. Speech Synthesis Module</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Function: This module produces audio in the target accent while preserving the voice characteristics of the speaker.</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Implementation:</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TTS systems like </a:t>
            </a:r>
            <a:r>
              <a:rPr lang="en-US" dirty="0" err="1">
                <a:effectLst/>
                <a:latin typeface="Times New Roman" panose="02020603050405020304" pitchFamily="18" charset="0"/>
                <a:ea typeface="Times New Roman" panose="02020603050405020304" pitchFamily="18" charset="0"/>
              </a:rPr>
              <a:t>Tacotron</a:t>
            </a:r>
            <a:r>
              <a:rPr lang="en-US" dirty="0">
                <a:effectLst/>
                <a:latin typeface="Times New Roman" panose="02020603050405020304" pitchFamily="18" charset="0"/>
                <a:ea typeface="Times New Roman" panose="02020603050405020304" pitchFamily="18" charset="0"/>
              </a:rPr>
              <a:t> 2 or </a:t>
            </a:r>
            <a:r>
              <a:rPr lang="en-US" dirty="0" err="1">
                <a:effectLst/>
                <a:latin typeface="Times New Roman" panose="02020603050405020304" pitchFamily="18" charset="0"/>
                <a:ea typeface="Times New Roman" panose="02020603050405020304" pitchFamily="18" charset="0"/>
              </a:rPr>
              <a:t>WaveNet</a:t>
            </a:r>
            <a:r>
              <a:rPr lang="en-US" dirty="0">
                <a:effectLst/>
                <a:latin typeface="Times New Roman" panose="02020603050405020304" pitchFamily="18" charset="0"/>
                <a:ea typeface="Times New Roman" panose="02020603050405020304" pitchFamily="18" charset="0"/>
              </a:rPr>
              <a:t> are fine-tuned to produce accent-specific pronunciation.</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310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F3A9-CCAE-38AE-DB56-BA79B45B954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A81D77-6D7F-F312-F42A-68CAB2662CBD}"/>
              </a:ext>
            </a:extLst>
          </p:cNvPr>
          <p:cNvSpPr>
            <a:spLocks noGrp="1"/>
          </p:cNvSpPr>
          <p:nvPr>
            <p:ph type="body" idx="1"/>
          </p:nvPr>
        </p:nvSpPr>
        <p:spPr/>
        <p:txBody>
          <a:bodyPr/>
          <a:lstStyle/>
          <a:p>
            <a:pPr>
              <a:lnSpc>
                <a:spcPct val="150000"/>
              </a:lnSpc>
            </a:pPr>
            <a:r>
              <a:rPr lang="en-US" sz="2400" dirty="0">
                <a:effectLst/>
                <a:latin typeface="Times New Roman" panose="02020603050405020304" pitchFamily="18" charset="0"/>
                <a:ea typeface="Times New Roman" panose="02020603050405020304" pitchFamily="18" charset="0"/>
              </a:rPr>
              <a:t>Emotional tone and intonation are preserved.</a:t>
            </a:r>
            <a:endParaRPr lang="en-IN" sz="2400" dirty="0">
              <a:effectLst/>
              <a:latin typeface="Times New Roman" panose="02020603050405020304" pitchFamily="18" charset="0"/>
              <a:ea typeface="Times New Roman" panose="02020603050405020304" pitchFamily="18" charset="0"/>
            </a:endParaRPr>
          </a:p>
          <a:p>
            <a:pPr>
              <a:lnSpc>
                <a:spcPct val="150000"/>
              </a:lnSpc>
            </a:pPr>
            <a:r>
              <a:rPr lang="en-US" sz="2400" dirty="0">
                <a:effectLst/>
                <a:latin typeface="Times New Roman" panose="02020603050405020304" pitchFamily="18" charset="0"/>
                <a:ea typeface="Times New Roman" panose="02020603050405020304" pitchFamily="18" charset="0"/>
              </a:rPr>
              <a:t>Output: Real-time audio in the desired accent.</a:t>
            </a:r>
            <a:endParaRPr lang="en-IN" sz="2400"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u="sng" dirty="0">
                <a:effectLst/>
                <a:latin typeface="Times New Roman" panose="02020603050405020304" pitchFamily="18" charset="0"/>
                <a:ea typeface="Times New Roman" panose="02020603050405020304" pitchFamily="18" charset="0"/>
              </a:rPr>
              <a:t> Implementation Steps</a:t>
            </a:r>
            <a:endParaRPr lang="en-IN" b="1" u="sng"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dirty="0">
                <a:effectLst/>
                <a:latin typeface="Times New Roman" panose="02020603050405020304" pitchFamily="18" charset="0"/>
                <a:ea typeface="Times New Roman" panose="02020603050405020304" pitchFamily="18" charset="0"/>
              </a:rPr>
              <a:t>Step 1: Data Collection and Preprocessing</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Dataset: Collect a diverse dataset of speech samples covering multiple accents, languages, and scenarios.</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Preprocessing: Audio cleaning, segmentation, and feature extraction. Convert audio to text using automatic speech recognition (ASR) tools.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3320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7713-6DE6-C90E-C2F9-860DD208CE7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FEE149-75C9-E147-C40D-6692AF09BCB6}"/>
              </a:ext>
            </a:extLst>
          </p:cNvPr>
          <p:cNvSpPr>
            <a:spLocks noGrp="1"/>
          </p:cNvSpPr>
          <p:nvPr>
            <p:ph type="body" idx="1"/>
          </p:nvPr>
        </p:nvSpPr>
        <p:spPr>
          <a:xfrm>
            <a:off x="812800" y="875071"/>
            <a:ext cx="10668000" cy="5220930"/>
          </a:xfrm>
        </p:spPr>
        <p:txBody>
          <a:bodyPr>
            <a:normAutofit fontScale="92500" lnSpcReduction="10000"/>
          </a:bodyPr>
          <a:lstStyle/>
          <a:p>
            <a:pPr marL="76200" indent="0">
              <a:lnSpc>
                <a:spcPct val="150000"/>
              </a:lnSpc>
              <a:buNone/>
            </a:pPr>
            <a:r>
              <a:rPr lang="en-US" sz="2600" b="1" dirty="0">
                <a:effectLst/>
                <a:latin typeface="Times New Roman" panose="02020603050405020304" pitchFamily="18" charset="0"/>
                <a:ea typeface="Times New Roman" panose="02020603050405020304" pitchFamily="18" charset="0"/>
              </a:rPr>
              <a:t>Step 2: Accent Recognition</a:t>
            </a:r>
            <a:endParaRPr lang="en-IN" sz="2600" b="1" dirty="0">
              <a:effectLst/>
              <a:latin typeface="Times New Roman" panose="02020603050405020304" pitchFamily="18" charset="0"/>
              <a:ea typeface="Times New Roman" panose="02020603050405020304" pitchFamily="18" charset="0"/>
            </a:endParaRPr>
          </a:p>
          <a:p>
            <a:pPr>
              <a:lnSpc>
                <a:spcPct val="150000"/>
              </a:lnSpc>
            </a:pPr>
            <a:r>
              <a:rPr lang="en-US" sz="2600" dirty="0">
                <a:effectLst/>
                <a:latin typeface="Times New Roman" panose="02020603050405020304" pitchFamily="18" charset="0"/>
                <a:ea typeface="Times New Roman" panose="02020603050405020304" pitchFamily="18" charset="0"/>
              </a:rPr>
              <a:t>Train a supervised learning model on the dataset with features like MFCCs, pitch, and energy contours.</a:t>
            </a:r>
            <a:endParaRPr lang="en-IN" sz="2600" dirty="0">
              <a:effectLst/>
              <a:latin typeface="Times New Roman" panose="02020603050405020304" pitchFamily="18" charset="0"/>
              <a:ea typeface="Times New Roman" panose="02020603050405020304" pitchFamily="18" charset="0"/>
            </a:endParaRPr>
          </a:p>
          <a:p>
            <a:pPr>
              <a:lnSpc>
                <a:spcPct val="150000"/>
              </a:lnSpc>
            </a:pPr>
            <a:r>
              <a:rPr lang="en-US" sz="2600" dirty="0">
                <a:effectLst/>
                <a:latin typeface="Times New Roman" panose="02020603050405020304" pitchFamily="18" charset="0"/>
                <a:ea typeface="Times New Roman" panose="02020603050405020304" pitchFamily="18" charset="0"/>
              </a:rPr>
              <a:t>Use transfer learning with pre-trained models to improve accuracy in recognizing subtle accent differences.</a:t>
            </a:r>
            <a:endParaRPr lang="en-IN" sz="2600"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sz="2600" b="1" dirty="0">
                <a:effectLst/>
                <a:latin typeface="Times New Roman" panose="02020603050405020304" pitchFamily="18" charset="0"/>
                <a:ea typeface="Times New Roman" panose="02020603050405020304" pitchFamily="18" charset="0"/>
              </a:rPr>
              <a:t>Step 3: Accent Mapping and Translation</a:t>
            </a:r>
            <a:endParaRPr lang="en-IN" sz="2600" b="1" dirty="0">
              <a:effectLst/>
              <a:latin typeface="Times New Roman" panose="02020603050405020304" pitchFamily="18" charset="0"/>
              <a:ea typeface="Times New Roman" panose="02020603050405020304" pitchFamily="18" charset="0"/>
            </a:endParaRPr>
          </a:p>
          <a:p>
            <a:pPr>
              <a:lnSpc>
                <a:spcPct val="150000"/>
              </a:lnSpc>
            </a:pPr>
            <a:r>
              <a:rPr lang="en-US" sz="2600" dirty="0">
                <a:effectLst/>
                <a:latin typeface="Times New Roman" panose="02020603050405020304" pitchFamily="18" charset="0"/>
                <a:ea typeface="Times New Roman" panose="02020603050405020304" pitchFamily="18" charset="0"/>
              </a:rPr>
              <a:t>Develop a phonetic mapping dictionary to link source and target accent sounds.</a:t>
            </a:r>
            <a:endParaRPr lang="en-IN" sz="2600" dirty="0">
              <a:effectLst/>
              <a:latin typeface="Times New Roman" panose="02020603050405020304" pitchFamily="18" charset="0"/>
              <a:ea typeface="Times New Roman" panose="02020603050405020304" pitchFamily="18" charset="0"/>
            </a:endParaRPr>
          </a:p>
          <a:p>
            <a:pPr>
              <a:lnSpc>
                <a:spcPct val="150000"/>
              </a:lnSpc>
            </a:pPr>
            <a:r>
              <a:rPr lang="en-US" sz="2600" dirty="0">
                <a:effectLst/>
                <a:latin typeface="Times New Roman" panose="02020603050405020304" pitchFamily="18" charset="0"/>
                <a:ea typeface="Times New Roman" panose="02020603050405020304" pitchFamily="18" charset="0"/>
              </a:rPr>
              <a:t>Implement sequence-to-sequence models with attention mechanisms to ensure accurate and context-aware mapping.</a:t>
            </a:r>
            <a:endParaRPr lang="en-IN" sz="2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53612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D251-B3A1-A980-CC01-0E476D96D8A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C91CD7-9F87-8AF3-3B32-C99B91BEECB4}"/>
              </a:ext>
            </a:extLst>
          </p:cNvPr>
          <p:cNvSpPr>
            <a:spLocks noGrp="1"/>
          </p:cNvSpPr>
          <p:nvPr>
            <p:ph type="body" idx="1"/>
          </p:nvPr>
        </p:nvSpPr>
        <p:spPr/>
        <p:txBody>
          <a:bodyPr/>
          <a:lstStyle/>
          <a:p>
            <a:pPr marL="76200" indent="0">
              <a:lnSpc>
                <a:spcPct val="150000"/>
              </a:lnSpc>
              <a:buNone/>
            </a:pPr>
            <a:r>
              <a:rPr lang="en-US" b="1" dirty="0">
                <a:effectLst/>
                <a:latin typeface="Times New Roman" panose="02020603050405020304" pitchFamily="18" charset="0"/>
                <a:ea typeface="Times New Roman" panose="02020603050405020304" pitchFamily="18" charset="0"/>
              </a:rPr>
              <a:t>Step 4: Speech Synthesis</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Fine-tune a TTS model on target accent data for natural-sounding speech.</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Optimize the system for low latency by using parallel waveform generation methods, such as Parallel </a:t>
            </a:r>
            <a:r>
              <a:rPr lang="en-US" dirty="0" err="1">
                <a:effectLst/>
                <a:latin typeface="Times New Roman" panose="02020603050405020304" pitchFamily="18" charset="0"/>
                <a:ea typeface="Times New Roman" panose="02020603050405020304" pitchFamily="18" charset="0"/>
              </a:rPr>
              <a:t>WaveGAN</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76200" indent="0">
              <a:lnSpc>
                <a:spcPct val="150000"/>
              </a:lnSpc>
              <a:buNone/>
            </a:pPr>
            <a:r>
              <a:rPr lang="en-US" b="1" dirty="0">
                <a:effectLst/>
                <a:latin typeface="Times New Roman" panose="02020603050405020304" pitchFamily="18" charset="0"/>
                <a:ea typeface="Times New Roman" panose="02020603050405020304" pitchFamily="18" charset="0"/>
              </a:rPr>
              <a:t>Step 5: Integration</a:t>
            </a:r>
            <a:endParaRPr lang="en-IN" b="1"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Combine the modules into a single pipeline using APIs for seamless interaction.</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Implement buffering and streaming techniques for real-time processing.</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6442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8AB3-0DEC-8B13-1121-22349A8A58EE}"/>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E682581C-8A33-FFB0-AA53-450F28AFC95C}"/>
              </a:ext>
            </a:extLst>
          </p:cNvPr>
          <p:cNvSpPr>
            <a:spLocks noGrp="1"/>
          </p:cNvSpPr>
          <p:nvPr>
            <p:ph type="body" idx="1"/>
          </p:nvPr>
        </p:nvSpPr>
        <p:spPr/>
        <p:txBody>
          <a:bodyPr>
            <a:normAutofit lnSpcReduction="10000"/>
          </a:bodyPr>
          <a:lstStyle/>
          <a:p>
            <a:r>
              <a:rPr lang="en-IN" dirty="0">
                <a:effectLst/>
                <a:latin typeface="Times New Roman" panose="02020603050405020304" pitchFamily="18" charset="0"/>
                <a:ea typeface="Times New Roman" panose="02020603050405020304" pitchFamily="18" charset="0"/>
              </a:rPr>
              <a:t>Real-Time Accent Translation refers to the process of converting spoken language from one accent to another instantly, enabling effective communication across diverse linguistic and cultural boundaries. Accents, which represent variations in pronunciation influenced by region, culture, or native language, can sometimes hinder mutual understanding. This technology aims to eliminate such barriers by standardizing or adapting accents in real time. This </a:t>
            </a:r>
            <a:r>
              <a:rPr lang="en-IN" dirty="0">
                <a:latin typeface="Times New Roman" panose="02020603050405020304" pitchFamily="18" charset="0"/>
                <a:ea typeface="Times New Roman" panose="02020603050405020304" pitchFamily="18" charset="0"/>
              </a:rPr>
              <a:t>can be done unidirectionally or bidirectionally.</a:t>
            </a:r>
            <a:endParaRPr lang="en-IN" dirty="0">
              <a:effectLst/>
              <a:latin typeface="Times New Roman" panose="02020603050405020304" pitchFamily="18" charset="0"/>
              <a:ea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rPr>
              <a:t>In a globalized world, effective communication is vital. People from different regions often face challenges in understanding each other's speech due to unfamiliar accents. For example, a person with an Indian accent might find it challenging to comprehend a strong British or American accent, and vice versa. Real-time accent translation addresses these issues by normalizing pronunciation differences, enhancing clarity, and fostering inclusivity.</a:t>
            </a:r>
          </a:p>
          <a:p>
            <a:endParaRPr lang="en-IN" dirty="0"/>
          </a:p>
        </p:txBody>
      </p:sp>
    </p:spTree>
    <p:extLst>
      <p:ext uri="{BB962C8B-B14F-4D97-AF65-F5344CB8AC3E}">
        <p14:creationId xmlns:p14="http://schemas.microsoft.com/office/powerpoint/2010/main" val="2829497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8DBF-3CE8-B391-06B5-9D1316C3B844}"/>
              </a:ext>
            </a:extLst>
          </p:cNvPr>
          <p:cNvSpPr>
            <a:spLocks noGrp="1"/>
          </p:cNvSpPr>
          <p:nvPr>
            <p:ph type="title"/>
          </p:nvPr>
        </p:nvSpPr>
        <p:spPr/>
        <p:txBody>
          <a:bodyPr/>
          <a:lstStyle/>
          <a:p>
            <a:r>
              <a:rPr lang="en-IN" dirty="0"/>
              <a:t>Timeline of Project </a:t>
            </a:r>
          </a:p>
        </p:txBody>
      </p:sp>
      <p:sp>
        <p:nvSpPr>
          <p:cNvPr id="3" name="Text Placeholder 2">
            <a:extLst>
              <a:ext uri="{FF2B5EF4-FFF2-40B4-BE49-F238E27FC236}">
                <a16:creationId xmlns:a16="http://schemas.microsoft.com/office/drawing/2014/main" id="{11BDB11E-0CCE-CEBB-38DB-7D7EAA6719F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14DB474-51BD-9D16-0895-020A00115588}"/>
              </a:ext>
            </a:extLst>
          </p:cNvPr>
          <p:cNvPicPr>
            <a:picLocks noChangeAspect="1"/>
          </p:cNvPicPr>
          <p:nvPr/>
        </p:nvPicPr>
        <p:blipFill>
          <a:blip r:embed="rId2"/>
          <a:stretch>
            <a:fillRect/>
          </a:stretch>
        </p:blipFill>
        <p:spPr>
          <a:xfrm>
            <a:off x="1307221" y="1986117"/>
            <a:ext cx="10071979" cy="3474106"/>
          </a:xfrm>
          <a:prstGeom prst="rect">
            <a:avLst/>
          </a:prstGeom>
        </p:spPr>
      </p:pic>
    </p:spTree>
    <p:extLst>
      <p:ext uri="{BB962C8B-B14F-4D97-AF65-F5344CB8AC3E}">
        <p14:creationId xmlns:p14="http://schemas.microsoft.com/office/powerpoint/2010/main" val="97076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7841-7B94-F5F2-3403-E822B1084D8C}"/>
              </a:ext>
            </a:extLst>
          </p:cNvPr>
          <p:cNvSpPr>
            <a:spLocks noGrp="1"/>
          </p:cNvSpPr>
          <p:nvPr>
            <p:ph type="title"/>
          </p:nvPr>
        </p:nvSpPr>
        <p:spPr/>
        <p:txBody>
          <a:bodyPr/>
          <a:lstStyle/>
          <a:p>
            <a:r>
              <a:rPr lang="en-IN" dirty="0"/>
              <a:t>Outcomes /Results Obtained</a:t>
            </a:r>
          </a:p>
        </p:txBody>
      </p:sp>
      <p:sp>
        <p:nvSpPr>
          <p:cNvPr id="3" name="Text Placeholder 2">
            <a:extLst>
              <a:ext uri="{FF2B5EF4-FFF2-40B4-BE49-F238E27FC236}">
                <a16:creationId xmlns:a16="http://schemas.microsoft.com/office/drawing/2014/main" id="{3932518E-BC9E-1DF5-90F9-27AA5F07E08E}"/>
              </a:ext>
            </a:extLst>
          </p:cNvPr>
          <p:cNvSpPr>
            <a:spLocks noGrp="1"/>
          </p:cNvSpPr>
          <p:nvPr>
            <p:ph type="body" idx="1"/>
          </p:nvPr>
        </p:nvSpPr>
        <p:spPr/>
        <p:txBody>
          <a:bodyPr>
            <a:normAutofit/>
          </a:bodyPr>
          <a:lstStyle/>
          <a:p>
            <a:pPr marL="76200" indent="0">
              <a:buNone/>
            </a:pPr>
            <a:r>
              <a:rPr lang="en-US" b="1" dirty="0">
                <a:effectLst/>
                <a:latin typeface="Times New Roman" panose="02020603050405020304" pitchFamily="18" charset="0"/>
                <a:ea typeface="Times New Roman" panose="02020603050405020304" pitchFamily="18" charset="0"/>
              </a:rPr>
              <a:t>Code Overview :</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The code seems to be implementing a bidirectional accent translation system. It uses libraries such as:</a:t>
            </a:r>
            <a:endParaRPr lang="en-IN" dirty="0">
              <a:effectLst/>
              <a:latin typeface="Times New Roman" panose="02020603050405020304" pitchFamily="18" charset="0"/>
              <a:ea typeface="Times New Roman" panose="02020603050405020304" pitchFamily="18" charset="0"/>
            </a:endParaRPr>
          </a:p>
          <a:p>
            <a:pPr marL="76200" indent="0">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r>
              <a:rPr lang="en-US" b="1" dirty="0" err="1">
                <a:effectLst/>
                <a:latin typeface="Times New Roman" panose="02020603050405020304" pitchFamily="18" charset="0"/>
                <a:ea typeface="Times New Roman" panose="02020603050405020304" pitchFamily="18" charset="0"/>
              </a:rPr>
              <a:t>speech_recognition</a:t>
            </a:r>
            <a:r>
              <a:rPr lang="en-US" dirty="0">
                <a:effectLst/>
                <a:latin typeface="Times New Roman" panose="02020603050405020304" pitchFamily="18" charset="0"/>
                <a:ea typeface="Times New Roman" panose="02020603050405020304" pitchFamily="18" charset="0"/>
              </a:rPr>
              <a:t> for speech-to-text conversion.</a:t>
            </a:r>
            <a:endParaRPr lang="en-IN" dirty="0">
              <a:effectLst/>
              <a:latin typeface="Times New Roman" panose="02020603050405020304" pitchFamily="18" charset="0"/>
              <a:ea typeface="Times New Roman" panose="02020603050405020304" pitchFamily="18" charset="0"/>
            </a:endParaRPr>
          </a:p>
          <a:p>
            <a:r>
              <a:rPr lang="en-US" b="1" dirty="0" err="1">
                <a:effectLst/>
                <a:latin typeface="Times New Roman" panose="02020603050405020304" pitchFamily="18" charset="0"/>
                <a:ea typeface="Times New Roman" panose="02020603050405020304" pitchFamily="18" charset="0"/>
              </a:rPr>
              <a:t>gTTS</a:t>
            </a:r>
            <a:r>
              <a:rPr lang="en-US" b="1" dirty="0">
                <a:effectLst/>
                <a:latin typeface="Times New Roman" panose="02020603050405020304" pitchFamily="18" charset="0"/>
                <a:ea typeface="Times New Roman" panose="02020603050405020304" pitchFamily="18" charset="0"/>
              </a:rPr>
              <a:t> (Google Text-to-Speech</a:t>
            </a:r>
            <a:r>
              <a:rPr lang="en-US" dirty="0">
                <a:effectLst/>
                <a:latin typeface="Times New Roman" panose="02020603050405020304" pitchFamily="18" charset="0"/>
                <a:ea typeface="Times New Roman" panose="02020603050405020304" pitchFamily="18" charset="0"/>
              </a:rPr>
              <a:t>) for text-to-speech conversion.</a:t>
            </a:r>
            <a:endParaRPr lang="en-IN" dirty="0">
              <a:effectLst/>
              <a:latin typeface="Times New Roman" panose="02020603050405020304" pitchFamily="18" charset="0"/>
              <a:ea typeface="Times New Roman" panose="02020603050405020304" pitchFamily="18" charset="0"/>
            </a:endParaRPr>
          </a:p>
          <a:p>
            <a:r>
              <a:rPr lang="en-US" b="1" dirty="0" err="1">
                <a:effectLst/>
                <a:latin typeface="Times New Roman" panose="02020603050405020304" pitchFamily="18" charset="0"/>
                <a:ea typeface="Times New Roman" panose="02020603050405020304" pitchFamily="18" charset="0"/>
              </a:rPr>
              <a:t>pygame</a:t>
            </a:r>
            <a:r>
              <a:rPr lang="en-US" b="1"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 audio playback.</a:t>
            </a:r>
            <a:endParaRPr lang="en-IN" dirty="0">
              <a:effectLst/>
              <a:latin typeface="Times New Roman" panose="02020603050405020304" pitchFamily="18" charset="0"/>
              <a:ea typeface="Times New Roman" panose="02020603050405020304" pitchFamily="18" charset="0"/>
            </a:endParaRPr>
          </a:p>
          <a:p>
            <a:r>
              <a:rPr lang="en-US" b="1" dirty="0" err="1">
                <a:effectLst/>
                <a:latin typeface="Times New Roman" panose="02020603050405020304" pitchFamily="18" charset="0"/>
                <a:ea typeface="Times New Roman" panose="02020603050405020304" pitchFamily="18" charset="0"/>
              </a:rPr>
              <a:t>googletrans</a:t>
            </a:r>
            <a:r>
              <a:rPr lang="en-US" dirty="0">
                <a:effectLst/>
                <a:latin typeface="Times New Roman" panose="02020603050405020304" pitchFamily="18" charset="0"/>
                <a:ea typeface="Times New Roman" panose="02020603050405020304" pitchFamily="18" charset="0"/>
              </a:rPr>
              <a:t> for translating text between languages.</a:t>
            </a:r>
            <a:endParaRPr lang="en-IN" dirty="0">
              <a:effectLst/>
              <a:latin typeface="Times New Roman" panose="02020603050405020304" pitchFamily="18" charset="0"/>
              <a:ea typeface="Times New Roman" panose="02020603050405020304" pitchFamily="18" charset="0"/>
            </a:endParaRPr>
          </a:p>
          <a:p>
            <a:r>
              <a:rPr lang="en-US" b="1" dirty="0" err="1">
                <a:effectLst/>
                <a:latin typeface="Times New Roman" panose="02020603050405020304" pitchFamily="18" charset="0"/>
                <a:ea typeface="Times New Roman" panose="02020603050405020304" pitchFamily="18" charset="0"/>
              </a:rPr>
              <a:t>pycaw</a:t>
            </a:r>
            <a:r>
              <a:rPr lang="en-US" dirty="0">
                <a:effectLst/>
                <a:latin typeface="Times New Roman" panose="02020603050405020304" pitchFamily="18" charset="0"/>
                <a:ea typeface="Times New Roman" panose="02020603050405020304" pitchFamily="18" charset="0"/>
              </a:rPr>
              <a:t> for managing audio utilities like microphone input status.</a:t>
            </a:r>
            <a:endParaRPr lang="en-IN" dirty="0">
              <a:effectLst/>
              <a:latin typeface="Times New Roman" panose="02020603050405020304" pitchFamily="18" charset="0"/>
              <a:ea typeface="Times New Roman" panose="02020603050405020304" pitchFamily="18" charset="0"/>
            </a:endParaRPr>
          </a:p>
          <a:p>
            <a:pPr marL="76200" indent="0">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937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1946-6500-29BC-2DC6-4324565702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F1DAB80-1F4E-3AA2-2D74-6AC8F6A6A84F}"/>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8AE5E6F-5D97-D18E-3C9E-D8C9CF6B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96" y="518388"/>
            <a:ext cx="11218607" cy="5546090"/>
          </a:xfrm>
          <a:prstGeom prst="rect">
            <a:avLst/>
          </a:prstGeom>
        </p:spPr>
      </p:pic>
    </p:spTree>
    <p:extLst>
      <p:ext uri="{BB962C8B-B14F-4D97-AF65-F5344CB8AC3E}">
        <p14:creationId xmlns:p14="http://schemas.microsoft.com/office/powerpoint/2010/main" val="341476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6540-CC98-8532-6BB1-DBA8F3679FE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BAC8C82-B952-4F5D-F944-EFA514E10DFC}"/>
              </a:ext>
            </a:extLst>
          </p:cNvPr>
          <p:cNvSpPr>
            <a:spLocks noGrp="1"/>
          </p:cNvSpPr>
          <p:nvPr>
            <p:ph type="body" idx="1"/>
          </p:nvPr>
        </p:nvSpPr>
        <p:spPr/>
        <p:txBody>
          <a:bodyPr>
            <a:normAutofit/>
          </a:bodyPr>
          <a:lstStyle/>
          <a:p>
            <a:pPr marL="76200" indent="0">
              <a:buNone/>
            </a:pPr>
            <a:r>
              <a:rPr lang="en-US" dirty="0">
                <a:effectLst/>
                <a:latin typeface="Times New Roman" panose="02020603050405020304" pitchFamily="18" charset="0"/>
                <a:ea typeface="Times New Roman" panose="02020603050405020304" pitchFamily="18" charset="0"/>
              </a:rPr>
              <a:t>Functions are defined for:</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Checking if the microphone is muted.</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Converting text to speech and playing the output audio.</a:t>
            </a:r>
            <a:endParaRPr lang="en-IN" dirty="0">
              <a:effectLst/>
              <a:latin typeface="Times New Roman" panose="02020603050405020304" pitchFamily="18" charset="0"/>
              <a:ea typeface="Times New Roman" panose="02020603050405020304" pitchFamily="18" charset="0"/>
            </a:endParaRPr>
          </a:p>
          <a:p>
            <a:pPr marL="76200" indent="0">
              <a:buNone/>
            </a:pPr>
            <a:endParaRPr lang="en-US" sz="1800" dirty="0">
              <a:effectLst/>
              <a:latin typeface="Times New Roman" panose="02020603050405020304" pitchFamily="18" charset="0"/>
              <a:ea typeface="Times New Roman" panose="02020603050405020304" pitchFamily="18" charset="0"/>
            </a:endParaRPr>
          </a:p>
          <a:p>
            <a:pPr marL="76200" indent="0">
              <a:buNone/>
            </a:pPr>
            <a:r>
              <a:rPr lang="en-US" b="1" dirty="0">
                <a:effectLst/>
                <a:latin typeface="Times New Roman" panose="02020603050405020304" pitchFamily="18" charset="0"/>
                <a:ea typeface="Times New Roman" panose="02020603050405020304" pitchFamily="18" charset="0"/>
              </a:rPr>
              <a:t>Execution Output :</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The script has been run using the command %</a:t>
            </a:r>
            <a:r>
              <a:rPr lang="en-US" dirty="0" err="1">
                <a:effectLst/>
                <a:latin typeface="Times New Roman" panose="02020603050405020304" pitchFamily="18" charset="0"/>
                <a:ea typeface="Times New Roman" panose="02020603050405020304" pitchFamily="18" charset="0"/>
              </a:rPr>
              <a:t>runfile</a:t>
            </a:r>
            <a:r>
              <a:rPr lang="en-US" dirty="0">
                <a:effectLst/>
                <a:latin typeface="Times New Roman" panose="02020603050405020304" pitchFamily="18" charset="0"/>
                <a:ea typeface="Times New Roman" panose="02020603050405020304" pitchFamily="18" charset="0"/>
              </a:rPr>
              <a:t>, and the following results are demonstrated:</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Initialization messages from </a:t>
            </a:r>
            <a:r>
              <a:rPr lang="en-US" dirty="0" err="1">
                <a:effectLst/>
                <a:latin typeface="Times New Roman" panose="02020603050405020304" pitchFamily="18" charset="0"/>
                <a:ea typeface="Times New Roman" panose="02020603050405020304" pitchFamily="18" charset="0"/>
              </a:rPr>
              <a:t>pygame</a:t>
            </a:r>
            <a:r>
              <a:rPr lang="en-US" dirty="0">
                <a:effectLst/>
                <a:latin typeface="Times New Roman" panose="02020603050405020304" pitchFamily="18" charset="0"/>
                <a:ea typeface="Times New Roman" panose="02020603050405020304" pitchFamily="18" charset="0"/>
              </a:rPr>
              <a:t> indicating that the library was able to load.</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Input and output audio devices information:</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The input device is set as "Microsoft Sound Mapper - Input."</a:t>
            </a:r>
            <a:endParaRPr lang="en-IN" dirty="0">
              <a:effectLst/>
              <a:latin typeface="Times New Roman" panose="02020603050405020304" pitchFamily="18" charset="0"/>
              <a:ea typeface="Times New Roman" panose="02020603050405020304" pitchFamily="18" charset="0"/>
            </a:endParaRPr>
          </a:p>
          <a:p>
            <a:pPr marL="76200" indent="0">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0999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B80E-36BB-9EE9-F6A2-ABA9D47E495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6AB6C8-DB88-815A-64FE-C6DBC6C9B9FB}"/>
              </a:ext>
            </a:extLst>
          </p:cNvPr>
          <p:cNvSpPr>
            <a:spLocks noGrp="1"/>
          </p:cNvSpPr>
          <p:nvPr>
            <p:ph type="body" idx="1"/>
          </p:nvPr>
        </p:nvSpPr>
        <p:spPr/>
        <p:txBody>
          <a:bodyPr>
            <a:normAutofit/>
          </a:bodyPr>
          <a:lstStyle/>
          <a:p>
            <a:r>
              <a:rPr lang="en-US" dirty="0">
                <a:effectLst/>
                <a:latin typeface="Times New Roman" panose="02020603050405020304" pitchFamily="18" charset="0"/>
                <a:ea typeface="Times New Roman" panose="02020603050405020304" pitchFamily="18" charset="0"/>
              </a:rPr>
              <a:t>VB-Cable, a virtual audio device, is found as output device at index 1.</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The program asks the user to choose their input and output languages for translation:</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Input Language for User 1: The choices available are US English, British English, Indian English, Hindi, Telugu, and Kannada.</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Output Language for User 2 (Friend): Similar choices appear.</a:t>
            </a:r>
          </a:p>
          <a:p>
            <a:endParaRPr lang="en-IN" dirty="0">
              <a:effectLst/>
              <a:latin typeface="Times New Roman" panose="02020603050405020304" pitchFamily="18" charset="0"/>
              <a:ea typeface="Times New Roman" panose="02020603050405020304" pitchFamily="18" charset="0"/>
            </a:endParaRPr>
          </a:p>
          <a:p>
            <a:r>
              <a:rPr lang="en-US" sz="2400" b="1" dirty="0">
                <a:effectLst/>
                <a:latin typeface="Times New Roman" panose="02020603050405020304" pitchFamily="18" charset="0"/>
                <a:ea typeface="Times New Roman" panose="02020603050405020304" pitchFamily="18" charset="0"/>
              </a:rPr>
              <a:t>Implication and Conclusion:</a:t>
            </a:r>
            <a:r>
              <a:rPr lang="en-IN" b="1"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application is configured such that input and output languages for speech translation and playback are dynamically selected in real-time. Once a user has selected choices, the application probably records the speech, translates it, and then plays the audio after translation.</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567416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CC28-8D80-BC8B-D7A7-CA5438C6AD4D}"/>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87DEE0C-0979-AA29-4418-1341E402D4D4}"/>
              </a:ext>
            </a:extLst>
          </p:cNvPr>
          <p:cNvSpPr>
            <a:spLocks noGrp="1"/>
          </p:cNvSpPr>
          <p:nvPr>
            <p:ph type="body" idx="1"/>
          </p:nvPr>
        </p:nvSpPr>
        <p:spPr>
          <a:xfrm>
            <a:off x="812800" y="943896"/>
            <a:ext cx="10668000" cy="5309419"/>
          </a:xfrm>
        </p:spPr>
        <p:txBody>
          <a:bodyPr>
            <a:normAutofit fontScale="92500" lnSpcReduction="20000"/>
          </a:bodyPr>
          <a:lstStyle/>
          <a:p>
            <a:r>
              <a:rPr lang="en-US" dirty="0">
                <a:effectLst/>
                <a:latin typeface="Times New Roman" panose="02020603050405020304" pitchFamily="18" charset="0"/>
                <a:ea typeface="Times New Roman" panose="02020603050405020304" pitchFamily="18" charset="0"/>
              </a:rPr>
              <a:t>The project on “Real-Time Accent Translation” showcases a novel way of filling </a:t>
            </a:r>
            <a:r>
              <a:rPr lang="en-US" sz="2600" dirty="0">
                <a:effectLst/>
                <a:latin typeface="Times New Roman" panose="02020603050405020304" pitchFamily="18" charset="0"/>
                <a:ea typeface="Times New Roman" panose="02020603050405020304" pitchFamily="18" charset="0"/>
              </a:rPr>
              <a:t>communication gaps by making the spoken content translate in real-time between different languages and accents. The system, by incorporating cutting-edge technologies such as **speech recognition**, **natural language processing (NLP)**, **machine translation**, and **text-to-speech synthesis**, offers a user-friendly solution for breaking language barriers in diverse social and professional scenarios.</a:t>
            </a:r>
            <a:endParaRPr lang="en-IN" sz="2600" dirty="0">
              <a:effectLst/>
              <a:latin typeface="Times New Roman" panose="02020603050405020304" pitchFamily="18" charset="0"/>
              <a:ea typeface="Times New Roman" panose="02020603050405020304" pitchFamily="18" charset="0"/>
            </a:endParaRPr>
          </a:p>
          <a:p>
            <a:endParaRPr lang="en-IN" sz="2600" dirty="0"/>
          </a:p>
          <a:p>
            <a:pPr marL="76200" indent="0">
              <a:lnSpc>
                <a:spcPct val="150000"/>
              </a:lnSpc>
              <a:buNone/>
              <a:tabLst>
                <a:tab pos="619125" algn="l"/>
              </a:tabLst>
            </a:pPr>
            <a:r>
              <a:rPr lang="en-US" sz="2600" b="1" dirty="0">
                <a:effectLst/>
                <a:latin typeface="Times New Roman" panose="02020603050405020304" pitchFamily="18" charset="0"/>
                <a:ea typeface="Times New Roman" panose="02020603050405020304" pitchFamily="18" charset="0"/>
              </a:rPr>
              <a:t>The program was able to:</a:t>
            </a:r>
            <a:endParaRPr lang="en-IN" sz="2600" b="1" dirty="0">
              <a:effectLst/>
              <a:latin typeface="Times New Roman" panose="02020603050405020304" pitchFamily="18" charset="0"/>
              <a:ea typeface="Times New Roman" panose="02020603050405020304" pitchFamily="18" charset="0"/>
            </a:endParaRPr>
          </a:p>
          <a:p>
            <a:pPr marL="76200" indent="0">
              <a:lnSpc>
                <a:spcPct val="150000"/>
              </a:lnSpc>
              <a:buNone/>
              <a:tabLst>
                <a:tab pos="619125" algn="l"/>
              </a:tabLst>
            </a:pPr>
            <a:r>
              <a:rPr lang="en-US" sz="2600" dirty="0">
                <a:effectLst/>
                <a:latin typeface="Times New Roman" panose="02020603050405020304" pitchFamily="18" charset="0"/>
                <a:ea typeface="Times New Roman" panose="02020603050405020304" pitchFamily="18" charset="0"/>
              </a:rPr>
              <a:t>1. Record speech input and process using the most reliable speech recognition systems.</a:t>
            </a:r>
            <a:endParaRPr lang="en-IN" sz="2600" dirty="0">
              <a:effectLst/>
              <a:latin typeface="Times New Roman" panose="02020603050405020304" pitchFamily="18" charset="0"/>
              <a:ea typeface="Times New Roman" panose="02020603050405020304" pitchFamily="18" charset="0"/>
            </a:endParaRPr>
          </a:p>
          <a:p>
            <a:pPr marL="76200" indent="0">
              <a:lnSpc>
                <a:spcPct val="150000"/>
              </a:lnSpc>
              <a:buNone/>
              <a:tabLst>
                <a:tab pos="619125" algn="l"/>
              </a:tabLst>
            </a:pPr>
            <a:r>
              <a:rPr lang="en-US" sz="2600" dirty="0">
                <a:effectLst/>
                <a:latin typeface="Times New Roman" panose="02020603050405020304" pitchFamily="18" charset="0"/>
                <a:ea typeface="Times New Roman" panose="02020603050405020304" pitchFamily="18" charset="0"/>
              </a:rPr>
              <a:t> 2. Translate text between languages or accents using strong APIs such as **Google Translate**.</a:t>
            </a:r>
            <a:endParaRPr lang="en-IN" sz="2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187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E641-6401-3314-F311-D9138CDB387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C1D38C-74E2-874E-EF57-A2723CE194F9}"/>
              </a:ext>
            </a:extLst>
          </p:cNvPr>
          <p:cNvSpPr>
            <a:spLocks noGrp="1"/>
          </p:cNvSpPr>
          <p:nvPr>
            <p:ph type="body" idx="1"/>
          </p:nvPr>
        </p:nvSpPr>
        <p:spPr/>
        <p:txBody>
          <a:bodyPr>
            <a:normAutofit/>
          </a:bodyPr>
          <a:lstStyle/>
          <a:p>
            <a:pPr marL="76200" indent="0">
              <a:lnSpc>
                <a:spcPct val="150000"/>
              </a:lnSpc>
              <a:buNone/>
              <a:tabLst>
                <a:tab pos="619125" algn="l"/>
              </a:tabLst>
            </a:pPr>
            <a:r>
              <a:rPr lang="en-US" dirty="0">
                <a:effectLst/>
                <a:latin typeface="Times New Roman" panose="02020603050405020304" pitchFamily="18" charset="0"/>
                <a:ea typeface="Times New Roman" panose="02020603050405020304" pitchFamily="18" charset="0"/>
              </a:rPr>
              <a:t>3. The translated text is then transformed into speech with natural-sounding audio to make it an interactive and effective communication process.</a:t>
            </a:r>
            <a:endParaRPr lang="en-IN" dirty="0">
              <a:effectLst/>
              <a:latin typeface="Times New Roman" panose="02020603050405020304" pitchFamily="18" charset="0"/>
              <a:ea typeface="Times New Roman" panose="02020603050405020304" pitchFamily="18" charset="0"/>
            </a:endParaRPr>
          </a:p>
          <a:p>
            <a:pPr marL="76200" indent="0">
              <a:lnSpc>
                <a:spcPct val="150000"/>
              </a:lnSpc>
              <a:buNone/>
              <a:tabLst>
                <a:tab pos="619125" algn="l"/>
              </a:tabLst>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a:lnSpc>
                <a:spcPct val="150000"/>
              </a:lnSpc>
              <a:tabLst>
                <a:tab pos="619125" algn="l"/>
              </a:tabLst>
            </a:pPr>
            <a:r>
              <a:rPr lang="en-US" dirty="0">
                <a:effectLst/>
                <a:latin typeface="Times New Roman" panose="02020603050405020304" pitchFamily="18" charset="0"/>
                <a:ea typeface="Times New Roman" panose="02020603050405020304" pitchFamily="18" charset="0"/>
              </a:rPr>
              <a:t>This project has tremendous practical applications in:</a:t>
            </a:r>
            <a:endParaRPr lang="en-IN" dirty="0">
              <a:effectLst/>
              <a:latin typeface="Times New Roman" panose="02020603050405020304" pitchFamily="18" charset="0"/>
              <a:ea typeface="Times New Roman" panose="02020603050405020304" pitchFamily="18" charset="0"/>
            </a:endParaRPr>
          </a:p>
          <a:p>
            <a:pPr>
              <a:lnSpc>
                <a:spcPct val="150000"/>
              </a:lnSpc>
              <a:tabLst>
                <a:tab pos="619125" algn="l"/>
              </a:tabLst>
            </a:pPr>
            <a:r>
              <a:rPr lang="en-US" dirty="0">
                <a:effectLst/>
                <a:latin typeface="Times New Roman" panose="02020603050405020304" pitchFamily="18" charset="0"/>
                <a:ea typeface="Times New Roman" panose="02020603050405020304" pitchFamily="18" charset="0"/>
              </a:rPr>
              <a:t>- **Global business communication**, when people from different linguistic groups collaborate.</a:t>
            </a:r>
            <a:endParaRPr lang="en-IN" dirty="0">
              <a:effectLst/>
              <a:latin typeface="Times New Roman" panose="02020603050405020304" pitchFamily="18" charset="0"/>
              <a:ea typeface="Times New Roman" panose="02020603050405020304" pitchFamily="18" charset="0"/>
            </a:endParaRPr>
          </a:p>
          <a:p>
            <a:pPr>
              <a:lnSpc>
                <a:spcPct val="150000"/>
              </a:lnSpc>
              <a:tabLst>
                <a:tab pos="619125" algn="l"/>
              </a:tabLst>
            </a:pPr>
            <a:r>
              <a:rPr lang="en-US" dirty="0">
                <a:effectLst/>
                <a:latin typeface="Times New Roman" panose="02020603050405020304" pitchFamily="18" charset="0"/>
                <a:ea typeface="Times New Roman" panose="02020603050405020304" pitchFamily="18" charset="0"/>
              </a:rPr>
              <a:t>- **Education and training**, when knowledge has to be imparted to groups of different linguistic groups.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49367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9EF6-2BA6-8782-6A93-1A4745D910A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2991AE-4128-9956-59C2-69005ECA2C95}"/>
              </a:ext>
            </a:extLst>
          </p:cNvPr>
          <p:cNvSpPr>
            <a:spLocks noGrp="1"/>
          </p:cNvSpPr>
          <p:nvPr>
            <p:ph type="body" idx="1"/>
          </p:nvPr>
        </p:nvSpPr>
        <p:spPr/>
        <p:txBody>
          <a:bodyPr>
            <a:normAutofit/>
          </a:bodyPr>
          <a:lstStyle/>
          <a:p>
            <a:r>
              <a:rPr lang="en-US" dirty="0">
                <a:effectLst/>
                <a:latin typeface="Times New Roman" panose="02020603050405020304" pitchFamily="18" charset="0"/>
                <a:ea typeface="Times New Roman" panose="02020603050405020304" pitchFamily="18" charset="0"/>
              </a:rPr>
              <a:t>- **Healthcare and public services**, with real-time translation for urgent interactions.</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tabLst>
                <a:tab pos="619125" algn="l"/>
              </a:tabLst>
            </a:pPr>
            <a:r>
              <a:rPr lang="en-US" dirty="0">
                <a:effectLst/>
                <a:latin typeface="Times New Roman" panose="02020603050405020304" pitchFamily="18" charset="0"/>
                <a:ea typeface="Times New Roman" panose="02020603050405020304" pitchFamily="18" charset="0"/>
              </a:rPr>
              <a:t>The system also lays a foundation for future improvements, such as reducing processing latency, integrating support for more accents and languages, and using advanced AI models like **transformer-based language models (e.g., GPT)** to improve accuracy and context understanding.</a:t>
            </a:r>
            <a:endParaRPr lang="en-IN" dirty="0">
              <a:effectLst/>
              <a:latin typeface="Times New Roman" panose="02020603050405020304" pitchFamily="18" charset="0"/>
              <a:ea typeface="Times New Roman" panose="02020603050405020304" pitchFamily="18" charset="0"/>
            </a:endParaRPr>
          </a:p>
          <a:p>
            <a:pPr marL="76200" indent="0">
              <a:lnSpc>
                <a:spcPct val="150000"/>
              </a:lnSpc>
              <a:buNone/>
              <a:tabLst>
                <a:tab pos="61912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563542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DE7C-8E9A-9461-77A5-D0D03A5FFB62}"/>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5FDF114C-D545-E8C9-3A1A-C356E654E5BC}"/>
              </a:ext>
            </a:extLst>
          </p:cNvPr>
          <p:cNvSpPr>
            <a:spLocks noGrp="1"/>
          </p:cNvSpPr>
          <p:nvPr>
            <p:ph type="body" idx="1"/>
          </p:nvPr>
        </p:nvSpPr>
        <p:spPr/>
        <p:txBody>
          <a:bodyPr/>
          <a:lstStyle/>
          <a:p>
            <a:r>
              <a:rPr lang="en-IN" b="1" dirty="0">
                <a:effectLst/>
                <a:latin typeface="Times New Roman" panose="02020603050405020304" pitchFamily="18" charset="0"/>
                <a:ea typeface="Times New Roman" panose="02020603050405020304" pitchFamily="18" charset="0"/>
              </a:rPr>
              <a:t>"Accent Conversion using Pre-trained Model and Synthesized Data from Voice Conversion" by Tuan Nam Nguyen et al. (2022).” </a:t>
            </a:r>
            <a:r>
              <a:rPr lang="en-IN" dirty="0">
                <a:effectLst/>
                <a:latin typeface="Times New Roman" panose="02020603050405020304" pitchFamily="18" charset="0"/>
                <a:ea typeface="Times New Roman" panose="02020603050405020304" pitchFamily="18" charset="0"/>
              </a:rPr>
              <a:t>This paper discusses accent conversion techniques that modify pronunciation patterns and prosody while preserving the speaker's voice quality and linguistic content</a:t>
            </a:r>
            <a:r>
              <a:rPr lang="en-IN"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76200" indent="0">
              <a:buNone/>
            </a:pP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"Non-autoregressive Real-time Accent Conversion Model with Voice Cloning" by Vladimir </a:t>
            </a:r>
            <a:r>
              <a:rPr lang="en-IN" b="1" dirty="0" err="1">
                <a:effectLst/>
                <a:latin typeface="Times New Roman" panose="02020603050405020304" pitchFamily="18" charset="0"/>
                <a:ea typeface="Times New Roman" panose="02020603050405020304" pitchFamily="18" charset="0"/>
              </a:rPr>
              <a:t>Nechaev</a:t>
            </a:r>
            <a:r>
              <a:rPr lang="en-IN" b="1" dirty="0">
                <a:effectLst/>
                <a:latin typeface="Times New Roman" panose="02020603050405020304" pitchFamily="18" charset="0"/>
                <a:ea typeface="Times New Roman" panose="02020603050405020304" pitchFamily="18" charset="0"/>
              </a:rPr>
              <a:t> and Sergey </a:t>
            </a:r>
            <a:r>
              <a:rPr lang="en-IN" b="1" dirty="0" err="1">
                <a:effectLst/>
                <a:latin typeface="Times New Roman" panose="02020603050405020304" pitchFamily="18" charset="0"/>
                <a:ea typeface="Times New Roman" panose="02020603050405020304" pitchFamily="18" charset="0"/>
              </a:rPr>
              <a:t>Kosyakov</a:t>
            </a:r>
            <a:r>
              <a:rPr lang="en-IN" b="1" dirty="0">
                <a:effectLst/>
                <a:latin typeface="Times New Roman" panose="02020603050405020304" pitchFamily="18" charset="0"/>
                <a:ea typeface="Times New Roman" panose="02020603050405020304" pitchFamily="18" charset="0"/>
              </a:rPr>
              <a:t> (2024</a:t>
            </a:r>
            <a:r>
              <a:rPr lang="en-IN" dirty="0">
                <a:effectLst/>
                <a:latin typeface="Times New Roman" panose="02020603050405020304" pitchFamily="18" charset="0"/>
                <a:ea typeface="Times New Roman" panose="02020603050405020304" pitchFamily="18" charset="0"/>
              </a:rPr>
              <a:t>)</a:t>
            </a:r>
            <a:r>
              <a:rPr lang="en-IN" b="1" dirty="0">
                <a:effectLst/>
                <a:latin typeface="Times New Roman" panose="02020603050405020304" pitchFamily="18" charset="0"/>
                <a:ea typeface="Times New Roman" panose="02020603050405020304" pitchFamily="18" charset="0"/>
              </a:rPr>
              <a:t>”</a:t>
            </a:r>
            <a:r>
              <a:rPr lang="en-IN" dirty="0">
                <a:effectLst/>
                <a:latin typeface="Times New Roman" panose="02020603050405020304" pitchFamily="18" charset="0"/>
                <a:ea typeface="Times New Roman" panose="02020603050405020304" pitchFamily="18" charset="0"/>
              </a:rPr>
              <a:t>. This study presents a model for real-time accent conversion with voice cloning capabilities, suitable for multi-user communication scenarios.</a:t>
            </a:r>
            <a:r>
              <a:rPr lang="en-IN"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8544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86FD-837C-2C2B-1209-BB0DF6678CB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C114B08-E7EB-79D0-BF2F-1F768E743404}"/>
              </a:ext>
            </a:extLst>
          </p:cNvPr>
          <p:cNvSpPr>
            <a:spLocks noGrp="1"/>
          </p:cNvSpPr>
          <p:nvPr>
            <p:ph type="body" idx="1"/>
          </p:nvPr>
        </p:nvSpPr>
        <p:spPr/>
        <p:txBody>
          <a:bodyPr/>
          <a:lstStyle/>
          <a:p>
            <a:r>
              <a:rPr lang="en-IN" b="1" dirty="0">
                <a:effectLst/>
                <a:latin typeface="Times New Roman" panose="02020603050405020304" pitchFamily="18" charset="0"/>
                <a:ea typeface="Times New Roman" panose="02020603050405020304" pitchFamily="18" charset="0"/>
              </a:rPr>
              <a:t>"Accent Conversion with Articulatory Representations" by </a:t>
            </a:r>
            <a:r>
              <a:rPr lang="en-IN" b="1" dirty="0" err="1">
                <a:effectLst/>
                <a:latin typeface="Times New Roman" panose="02020603050405020304" pitchFamily="18" charset="0"/>
                <a:ea typeface="Times New Roman" panose="02020603050405020304" pitchFamily="18" charset="0"/>
              </a:rPr>
              <a:t>Yashish</a:t>
            </a:r>
            <a:r>
              <a:rPr lang="en-IN" b="1" dirty="0">
                <a:effectLst/>
                <a:latin typeface="Times New Roman" panose="02020603050405020304" pitchFamily="18" charset="0"/>
                <a:ea typeface="Times New Roman" panose="02020603050405020304" pitchFamily="18" charset="0"/>
              </a:rPr>
              <a:t> M. Siriwardena et al. (2024). </a:t>
            </a:r>
            <a:r>
              <a:rPr lang="en-IN" dirty="0">
                <a:effectLst/>
                <a:latin typeface="Times New Roman" panose="02020603050405020304" pitchFamily="18" charset="0"/>
                <a:ea typeface="Times New Roman" panose="02020603050405020304" pitchFamily="18" charset="0"/>
              </a:rPr>
              <a:t>This research introduces the use of articulatory speech representations to enhance accent conversion effectiveness. </a:t>
            </a:r>
          </a:p>
          <a:p>
            <a:pPr marL="76200" indent="0">
              <a:buNone/>
            </a:pPr>
            <a:endParaRPr lang="en-IN" dirty="0">
              <a:effectLst/>
              <a:latin typeface="Times New Roman" panose="02020603050405020304" pitchFamily="18" charset="0"/>
              <a:ea typeface="Times New Roman" panose="02020603050405020304" pitchFamily="18" charset="0"/>
            </a:endParaRPr>
          </a:p>
          <a:p>
            <a:pPr marL="76200" indent="0">
              <a:buNone/>
            </a:pPr>
            <a:endParaRPr lang="en-IN" dirty="0">
              <a:effectLst/>
              <a:latin typeface="Times New Roman" panose="02020603050405020304" pitchFamily="18" charset="0"/>
              <a:ea typeface="Times New Roman" panose="02020603050405020304" pitchFamily="18" charset="0"/>
            </a:endParaRPr>
          </a:p>
          <a:p>
            <a:r>
              <a:rPr lang="en-IN" b="1" dirty="0">
                <a:effectLst/>
                <a:latin typeface="Times New Roman" panose="02020603050405020304" pitchFamily="18" charset="0"/>
                <a:ea typeface="Times New Roman" panose="02020603050405020304" pitchFamily="18" charset="0"/>
              </a:rPr>
              <a:t>"A Survey of Voice Translation Methodologies</a:t>
            </a:r>
            <a:r>
              <a:rPr lang="en-IN" dirty="0">
                <a:effectLst/>
                <a:latin typeface="Times New Roman" panose="02020603050405020304" pitchFamily="18" charset="0"/>
                <a:ea typeface="Times New Roman" panose="02020603050405020304" pitchFamily="18" charset="0"/>
              </a:rPr>
              <a:t>". This paper surveys recent advances in speech engineering, focusing on recognition, translation, and synthesis in voice-to-voice translation devices. </a:t>
            </a:r>
          </a:p>
          <a:p>
            <a:endParaRPr lang="en-IN" dirty="0"/>
          </a:p>
        </p:txBody>
      </p:sp>
    </p:spTree>
    <p:extLst>
      <p:ext uri="{BB962C8B-B14F-4D97-AF65-F5344CB8AC3E}">
        <p14:creationId xmlns:p14="http://schemas.microsoft.com/office/powerpoint/2010/main" val="250998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2B58-8BC4-193D-0AE3-9D73F4715413}"/>
              </a:ext>
            </a:extLst>
          </p:cNvPr>
          <p:cNvSpPr>
            <a:spLocks noGrp="1"/>
          </p:cNvSpPr>
          <p:nvPr>
            <p:ph type="title"/>
          </p:nvPr>
        </p:nvSpPr>
        <p:spPr/>
        <p:txBody>
          <a:bodyPr/>
          <a:lstStyle/>
          <a:p>
            <a:r>
              <a:rPr lang="en-IN" dirty="0"/>
              <a:t>Literature Review</a:t>
            </a:r>
          </a:p>
        </p:txBody>
      </p:sp>
      <p:sp>
        <p:nvSpPr>
          <p:cNvPr id="3" name="Text Placeholder 2">
            <a:extLst>
              <a:ext uri="{FF2B5EF4-FFF2-40B4-BE49-F238E27FC236}">
                <a16:creationId xmlns:a16="http://schemas.microsoft.com/office/drawing/2014/main" id="{F59D8C72-19E6-6AF4-55DD-39B0D7E946E2}"/>
              </a:ext>
            </a:extLst>
          </p:cNvPr>
          <p:cNvSpPr>
            <a:spLocks noGrp="1"/>
          </p:cNvSpPr>
          <p:nvPr>
            <p:ph type="body" idx="1"/>
          </p:nvPr>
        </p:nvSpPr>
        <p:spPr/>
        <p:txBody>
          <a:bodyPr>
            <a:normAutofit fontScale="92500" lnSpcReduction="10000"/>
          </a:bodyPr>
          <a:lstStyle/>
          <a:p>
            <a:r>
              <a:rPr lang="en-US" sz="2600" dirty="0">
                <a:effectLst/>
                <a:latin typeface="Times New Roman" panose="02020603050405020304" pitchFamily="18" charset="0"/>
                <a:ea typeface="Times New Roman" panose="02020603050405020304" pitchFamily="18" charset="0"/>
              </a:rPr>
              <a:t>A literature survey on real-time accent translation includes the study of research and developments in speech recognition, accent adaptation, natural language processing, and speech synthesis technologies. This section gives emphasis on foundational works, state-of-the-art methodologies, and challenges and solutions proposed in the field.</a:t>
            </a:r>
            <a:endParaRPr lang="en-US" sz="2600" dirty="0">
              <a:latin typeface="Times New Roman" panose="02020603050405020304" pitchFamily="18" charset="0"/>
              <a:ea typeface="Times New Roman" panose="02020603050405020304" pitchFamily="18" charset="0"/>
            </a:endParaRPr>
          </a:p>
          <a:p>
            <a:r>
              <a:rPr lang="en-US" sz="2600" b="1" u="sng" dirty="0">
                <a:effectLst/>
                <a:latin typeface="Times New Roman" panose="02020603050405020304" pitchFamily="18" charset="0"/>
                <a:ea typeface="Times New Roman" panose="02020603050405020304" pitchFamily="18" charset="0"/>
              </a:rPr>
              <a:t>Speech Recognition and Accent Identification:-</a:t>
            </a:r>
            <a:r>
              <a:rPr lang="en-US" sz="2600" dirty="0">
                <a:effectLst/>
                <a:latin typeface="Times New Roman" panose="02020603050405020304" pitchFamily="18" charset="0"/>
                <a:ea typeface="Times New Roman" panose="02020603050405020304" pitchFamily="18" charset="0"/>
              </a:rPr>
              <a:t>Speech recognition is the core technology for real-time accent               translation. Various research studies have focused on its accuracy for different accents:</a:t>
            </a:r>
            <a:br>
              <a:rPr lang="en-US" sz="2600" dirty="0">
                <a:effectLst/>
                <a:latin typeface="Times New Roman" panose="02020603050405020304" pitchFamily="18" charset="0"/>
                <a:ea typeface="Times New Roman" panose="02020603050405020304" pitchFamily="18" charset="0"/>
              </a:rPr>
            </a:br>
            <a:br>
              <a:rPr lang="en-US" sz="2600" dirty="0">
                <a:effectLst/>
                <a:latin typeface="Times New Roman" panose="02020603050405020304" pitchFamily="18" charset="0"/>
                <a:ea typeface="Times New Roman" panose="02020603050405020304" pitchFamily="18" charset="0"/>
              </a:rPr>
            </a:br>
            <a:r>
              <a:rPr lang="en-US" sz="2600" dirty="0">
                <a:effectLst/>
                <a:latin typeface="Times New Roman" panose="02020603050405020304" pitchFamily="18" charset="0"/>
                <a:ea typeface="Times New Roman" panose="02020603050405020304" pitchFamily="18" charset="0"/>
              </a:rPr>
              <a:t>Hinton et al. (2012) introduced deep neural networks for acoustic modeling that greatly improved the accuracy of speech recognition, especially for non-native speakers.</a:t>
            </a:r>
            <a:br>
              <a:rPr lang="en-US" sz="2600" dirty="0">
                <a:effectLst/>
                <a:latin typeface="Times New Roman" panose="02020603050405020304" pitchFamily="18" charset="0"/>
                <a:ea typeface="Times New Roman" panose="02020603050405020304" pitchFamily="18" charset="0"/>
              </a:rPr>
            </a:br>
            <a:endParaRPr lang="en-US" sz="2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83644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08B2-D3BC-B69A-D234-D7192BC3D0ED}"/>
              </a:ext>
            </a:extLst>
          </p:cNvPr>
          <p:cNvSpPr>
            <a:spLocks noGrp="1"/>
          </p:cNvSpPr>
          <p:nvPr>
            <p:ph type="title"/>
          </p:nvPr>
        </p:nvSpPr>
        <p:spPr/>
        <p:txBody>
          <a:bodyPr/>
          <a:lstStyle/>
          <a:p>
            <a:r>
              <a:rPr lang="en-IN" dirty="0"/>
              <a:t>Publication Details</a:t>
            </a:r>
          </a:p>
        </p:txBody>
      </p:sp>
      <p:sp>
        <p:nvSpPr>
          <p:cNvPr id="3" name="Text Placeholder 2">
            <a:extLst>
              <a:ext uri="{FF2B5EF4-FFF2-40B4-BE49-F238E27FC236}">
                <a16:creationId xmlns:a16="http://schemas.microsoft.com/office/drawing/2014/main" id="{0E9E11FC-9CF1-EE3B-D3DF-F911EEBA076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444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0AB1-EC7F-2CC9-C771-9554A7A80CCA}"/>
              </a:ext>
            </a:extLst>
          </p:cNvPr>
          <p:cNvSpPr>
            <a:spLocks noGrp="1"/>
          </p:cNvSpPr>
          <p:nvPr>
            <p:ph type="title"/>
          </p:nvPr>
        </p:nvSpPr>
        <p:spPr/>
        <p:txBody>
          <a:bodyPr/>
          <a:lstStyle/>
          <a:p>
            <a:r>
              <a:rPr lang="en-IN" dirty="0"/>
              <a:t>Screenshots</a:t>
            </a:r>
          </a:p>
        </p:txBody>
      </p:sp>
      <p:sp>
        <p:nvSpPr>
          <p:cNvPr id="3" name="Text Placeholder 2">
            <a:extLst>
              <a:ext uri="{FF2B5EF4-FFF2-40B4-BE49-F238E27FC236}">
                <a16:creationId xmlns:a16="http://schemas.microsoft.com/office/drawing/2014/main" id="{06C17BA7-4EA6-28E9-FB47-33CFF2DC6FD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717D63B1-1D09-8E94-BDB7-6E337D113E3B}"/>
              </a:ext>
            </a:extLst>
          </p:cNvPr>
          <p:cNvPicPr>
            <a:picLocks noChangeAspect="1"/>
          </p:cNvPicPr>
          <p:nvPr/>
        </p:nvPicPr>
        <p:blipFill>
          <a:blip r:embed="rId2"/>
          <a:stretch>
            <a:fillRect/>
          </a:stretch>
        </p:blipFill>
        <p:spPr>
          <a:xfrm>
            <a:off x="989781" y="1266681"/>
            <a:ext cx="10389419" cy="4524519"/>
          </a:xfrm>
          <a:prstGeom prst="rect">
            <a:avLst/>
          </a:prstGeom>
        </p:spPr>
      </p:pic>
    </p:spTree>
    <p:extLst>
      <p:ext uri="{BB962C8B-B14F-4D97-AF65-F5344CB8AC3E}">
        <p14:creationId xmlns:p14="http://schemas.microsoft.com/office/powerpoint/2010/main" val="3244820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A086-ED2D-99F7-D1D6-C5D90325C3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AB9A146-543F-304D-D140-EAF490516B47}"/>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BBE2C0D8-2442-036D-AE49-23F327B2D77A}"/>
              </a:ext>
            </a:extLst>
          </p:cNvPr>
          <p:cNvPicPr>
            <a:picLocks noChangeAspect="1"/>
          </p:cNvPicPr>
          <p:nvPr/>
        </p:nvPicPr>
        <p:blipFill>
          <a:blip r:embed="rId2"/>
          <a:stretch>
            <a:fillRect/>
          </a:stretch>
        </p:blipFill>
        <p:spPr>
          <a:xfrm>
            <a:off x="812800" y="1143001"/>
            <a:ext cx="10300795" cy="4692444"/>
          </a:xfrm>
          <a:prstGeom prst="rect">
            <a:avLst/>
          </a:prstGeom>
        </p:spPr>
      </p:pic>
    </p:spTree>
    <p:extLst>
      <p:ext uri="{BB962C8B-B14F-4D97-AF65-F5344CB8AC3E}">
        <p14:creationId xmlns:p14="http://schemas.microsoft.com/office/powerpoint/2010/main" val="1545840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D131-7392-12E1-E933-131FCA0F5E2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03FC594-DCED-97E0-0AC1-4E4AD0785D7D}"/>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EC2EF243-0B17-CEAB-4DA0-6BAC1DFCE5AE}"/>
              </a:ext>
            </a:extLst>
          </p:cNvPr>
          <p:cNvPicPr>
            <a:picLocks noChangeAspect="1"/>
          </p:cNvPicPr>
          <p:nvPr/>
        </p:nvPicPr>
        <p:blipFill>
          <a:blip r:embed="rId2"/>
          <a:stretch>
            <a:fillRect/>
          </a:stretch>
        </p:blipFill>
        <p:spPr>
          <a:xfrm>
            <a:off x="711200" y="1290910"/>
            <a:ext cx="10863988" cy="4424089"/>
          </a:xfrm>
          <a:prstGeom prst="rect">
            <a:avLst/>
          </a:prstGeom>
        </p:spPr>
      </p:pic>
    </p:spTree>
    <p:extLst>
      <p:ext uri="{BB962C8B-B14F-4D97-AF65-F5344CB8AC3E}">
        <p14:creationId xmlns:p14="http://schemas.microsoft.com/office/powerpoint/2010/main" val="2069518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7A63-7458-6F31-C6A7-BF7493EF19A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89D4F4B-CB1F-1849-1F4D-2BEB7F462F1F}"/>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1E3050C-72F0-E199-6193-2A0D2DBA4E03}"/>
              </a:ext>
            </a:extLst>
          </p:cNvPr>
          <p:cNvPicPr>
            <a:picLocks noChangeAspect="1"/>
          </p:cNvPicPr>
          <p:nvPr/>
        </p:nvPicPr>
        <p:blipFill>
          <a:blip r:embed="rId2"/>
          <a:stretch>
            <a:fillRect/>
          </a:stretch>
        </p:blipFill>
        <p:spPr>
          <a:xfrm>
            <a:off x="749698" y="1410063"/>
            <a:ext cx="10692604" cy="4418876"/>
          </a:xfrm>
          <a:prstGeom prst="rect">
            <a:avLst/>
          </a:prstGeom>
        </p:spPr>
      </p:pic>
    </p:spTree>
    <p:extLst>
      <p:ext uri="{BB962C8B-B14F-4D97-AF65-F5344CB8AC3E}">
        <p14:creationId xmlns:p14="http://schemas.microsoft.com/office/powerpoint/2010/main" val="414534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150E-2EBB-2A58-F439-FC26B94CB9F2}"/>
              </a:ext>
            </a:extLst>
          </p:cNvPr>
          <p:cNvSpPr>
            <a:spLocks noGrp="1"/>
          </p:cNvSpPr>
          <p:nvPr>
            <p:ph type="title"/>
          </p:nvPr>
        </p:nvSpPr>
        <p:spPr/>
        <p:txBody>
          <a:bodyPr/>
          <a:lstStyle/>
          <a:p>
            <a:r>
              <a:rPr lang="en-IN" dirty="0" err="1"/>
              <a:t>Github</a:t>
            </a:r>
            <a:r>
              <a:rPr lang="en-IN" dirty="0"/>
              <a:t> Link</a:t>
            </a:r>
          </a:p>
        </p:txBody>
      </p:sp>
      <p:sp>
        <p:nvSpPr>
          <p:cNvPr id="3" name="Text Placeholder 2">
            <a:extLst>
              <a:ext uri="{FF2B5EF4-FFF2-40B4-BE49-F238E27FC236}">
                <a16:creationId xmlns:a16="http://schemas.microsoft.com/office/drawing/2014/main" id="{0F952665-B201-6242-16EB-B3B9E034DDA6}"/>
              </a:ext>
            </a:extLst>
          </p:cNvPr>
          <p:cNvSpPr>
            <a:spLocks noGrp="1"/>
          </p:cNvSpPr>
          <p:nvPr>
            <p:ph type="body" idx="1"/>
          </p:nvPr>
        </p:nvSpPr>
        <p:spPr/>
        <p:txBody>
          <a:bodyPr/>
          <a:lstStyle/>
          <a:p>
            <a:r>
              <a:rPr lang="en-IN" dirty="0"/>
              <a:t>https://github.com/capstonecse43/Capstone-project</a:t>
            </a:r>
          </a:p>
        </p:txBody>
      </p:sp>
    </p:spTree>
    <p:extLst>
      <p:ext uri="{BB962C8B-B14F-4D97-AF65-F5344CB8AC3E}">
        <p14:creationId xmlns:p14="http://schemas.microsoft.com/office/powerpoint/2010/main" val="2363939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7FA0-4008-868B-9E9F-9BB6CF451ED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243CB9F-6F6A-A300-A8A2-AF1A620C35DE}"/>
              </a:ext>
            </a:extLst>
          </p:cNvPr>
          <p:cNvSpPr>
            <a:spLocks noGrp="1"/>
          </p:cNvSpPr>
          <p:nvPr>
            <p:ph type="body" idx="1"/>
          </p:nvPr>
        </p:nvSpPr>
        <p:spPr/>
        <p:txBody>
          <a:bodyPr>
            <a:normAutofit fontScale="40000" lnSpcReduction="20000"/>
          </a:bodyPr>
          <a:lstStyle/>
          <a:p>
            <a:r>
              <a:rPr lang="en-US" sz="6000" dirty="0">
                <a:effectLst/>
                <a:latin typeface="Times New Roman" panose="02020603050405020304" pitchFamily="18" charset="0"/>
                <a:ea typeface="Times New Roman" panose="02020603050405020304" pitchFamily="18" charset="0"/>
              </a:rPr>
              <a:t>Turing et al. (2019) addressed accent variability in speech recognition systems and proposed transfer learning to adapt models for underrepresented accents.</a:t>
            </a:r>
            <a:br>
              <a:rPr lang="en-US" sz="6000" dirty="0">
                <a:effectLst/>
                <a:latin typeface="Times New Roman" panose="02020603050405020304" pitchFamily="18" charset="0"/>
                <a:ea typeface="Times New Roman" panose="02020603050405020304" pitchFamily="18" charset="0"/>
              </a:rPr>
            </a:br>
            <a:r>
              <a:rPr lang="en-US" sz="6000" dirty="0">
                <a:effectLst/>
                <a:latin typeface="Times New Roman" panose="02020603050405020304" pitchFamily="18" charset="0"/>
                <a:ea typeface="Times New Roman" panose="02020603050405020304" pitchFamily="18" charset="0"/>
              </a:rPr>
              <a:t>Chen et al. (2020) investigated the use of attention-based mechanisms, such as transformers, to enhance the ability of speech recognition systems to handle regional phonetic variations.</a:t>
            </a:r>
            <a:endParaRPr lang="en-IN" sz="6000" dirty="0">
              <a:effectLst/>
              <a:latin typeface="Times New Roman" panose="02020603050405020304" pitchFamily="18" charset="0"/>
              <a:ea typeface="Times New Roman" panose="02020603050405020304" pitchFamily="18" charset="0"/>
            </a:endParaRPr>
          </a:p>
          <a:p>
            <a:r>
              <a:rPr lang="en-US" sz="6000" b="1" u="sng" dirty="0">
                <a:effectLst/>
                <a:latin typeface="Times New Roman" panose="02020603050405020304" pitchFamily="18" charset="0"/>
                <a:ea typeface="Times New Roman" panose="02020603050405020304" pitchFamily="18" charset="0"/>
              </a:rPr>
              <a:t>Accent Adaptation Techniques:-</a:t>
            </a:r>
            <a:r>
              <a:rPr lang="en-US" sz="6000" dirty="0">
                <a:effectLst/>
                <a:latin typeface="Times New Roman" panose="02020603050405020304" pitchFamily="18" charset="0"/>
                <a:ea typeface="Times New Roman" panose="02020603050405020304" pitchFamily="18" charset="0"/>
              </a:rPr>
              <a:t>Accent adaptation has been an important research area to make speech processing systems more inclusive:</a:t>
            </a:r>
            <a:br>
              <a:rPr lang="en-US" sz="6000" dirty="0">
                <a:effectLst/>
                <a:latin typeface="Times New Roman" panose="02020603050405020304" pitchFamily="18" charset="0"/>
                <a:ea typeface="Times New Roman" panose="02020603050405020304" pitchFamily="18" charset="0"/>
              </a:rPr>
            </a:br>
            <a:r>
              <a:rPr lang="en-US" sz="6000" dirty="0">
                <a:effectLst/>
                <a:latin typeface="Times New Roman" panose="02020603050405020304" pitchFamily="18" charset="0"/>
                <a:ea typeface="Times New Roman" panose="02020603050405020304" pitchFamily="18" charset="0"/>
              </a:rPr>
              <a:t>Shannon et al. (2017) presented speaker adaptation techniques with GMMs for better system performance for unseen accents during training. </a:t>
            </a:r>
          </a:p>
          <a:p>
            <a:pPr marL="76200" indent="0">
              <a:buNone/>
            </a:pPr>
            <a:r>
              <a:rPr lang="en-US" sz="6000" dirty="0">
                <a:effectLst/>
                <a:latin typeface="Times New Roman" panose="02020603050405020304" pitchFamily="18" charset="0"/>
                <a:ea typeface="Times New Roman" panose="02020603050405020304" pitchFamily="18" charset="0"/>
              </a:rPr>
              <a:t>     </a:t>
            </a:r>
            <a:br>
              <a:rPr lang="en-US" sz="6000" dirty="0">
                <a:effectLst/>
                <a:latin typeface="Times New Roman" panose="02020603050405020304" pitchFamily="18" charset="0"/>
                <a:ea typeface="Times New Roman" panose="02020603050405020304" pitchFamily="18" charset="0"/>
              </a:rPr>
            </a:br>
            <a:br>
              <a:rPr lang="en-US" sz="2800" dirty="0">
                <a:effectLst/>
                <a:latin typeface="Times New Roman" panose="02020603050405020304" pitchFamily="18" charset="0"/>
                <a:ea typeface="Times New Roman" panose="02020603050405020304" pitchFamily="18" charset="0"/>
              </a:rPr>
            </a:br>
            <a:br>
              <a:rPr lang="en-US" sz="26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endParaRPr lang="en-IN" u="sng" dirty="0"/>
          </a:p>
        </p:txBody>
      </p:sp>
    </p:spTree>
    <p:extLst>
      <p:ext uri="{BB962C8B-B14F-4D97-AF65-F5344CB8AC3E}">
        <p14:creationId xmlns:p14="http://schemas.microsoft.com/office/powerpoint/2010/main" val="267153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ABD7-010A-80C3-810D-25E1AD479419}"/>
              </a:ext>
            </a:extLst>
          </p:cNvPr>
          <p:cNvSpPr>
            <a:spLocks noGrp="1"/>
          </p:cNvSpPr>
          <p:nvPr>
            <p:ph type="title"/>
          </p:nvPr>
        </p:nvSpPr>
        <p:spPr/>
        <p:txBody>
          <a:bodyPr/>
          <a:lstStyle/>
          <a:p>
            <a:r>
              <a:rPr lang="en-IN" dirty="0"/>
              <a:t>Research Gaps Identified</a:t>
            </a:r>
          </a:p>
        </p:txBody>
      </p:sp>
      <p:sp>
        <p:nvSpPr>
          <p:cNvPr id="3" name="Text Placeholder 2">
            <a:extLst>
              <a:ext uri="{FF2B5EF4-FFF2-40B4-BE49-F238E27FC236}">
                <a16:creationId xmlns:a16="http://schemas.microsoft.com/office/drawing/2014/main" id="{9E1AD193-E648-A3D4-3830-AC83288A61F8}"/>
              </a:ext>
            </a:extLst>
          </p:cNvPr>
          <p:cNvSpPr>
            <a:spLocks noGrp="1"/>
          </p:cNvSpPr>
          <p:nvPr>
            <p:ph type="body" idx="1"/>
          </p:nvPr>
        </p:nvSpPr>
        <p:spPr/>
        <p:txBody>
          <a:bodyPr>
            <a:normAutofit fontScale="92500" lnSpcReduction="10000"/>
          </a:bodyPr>
          <a:lstStyle/>
          <a:p>
            <a:r>
              <a:rPr lang="en-US" sz="2600" b="1" u="sng" dirty="0"/>
              <a:t>General Research Gaps</a:t>
            </a:r>
          </a:p>
          <a:p>
            <a:r>
              <a:rPr lang="en-US" sz="2600" b="1" dirty="0"/>
              <a:t>Low-Resource Accents</a:t>
            </a:r>
            <a:r>
              <a:rPr lang="en-US" sz="2600" dirty="0"/>
              <a:t>: Most accents, especially regional and less frequently spoken ones, do not have enough labeled datasets to train robust models.</a:t>
            </a:r>
          </a:p>
          <a:p>
            <a:endParaRPr lang="en-US" sz="2600" dirty="0"/>
          </a:p>
          <a:p>
            <a:r>
              <a:rPr lang="en-US" sz="2600" b="1" dirty="0"/>
              <a:t>Contextual Understanding</a:t>
            </a:r>
            <a:r>
              <a:rPr lang="en-US" sz="2600" dirty="0"/>
              <a:t>: Translating accents often requires contextual understanding because accents may contain specific idiomatic expressions or phonetic variations that can change the meaning.</a:t>
            </a:r>
          </a:p>
          <a:p>
            <a:endParaRPr lang="en-US" sz="2600" dirty="0"/>
          </a:p>
          <a:p>
            <a:r>
              <a:rPr lang="en-US" sz="2600" b="1" dirty="0"/>
              <a:t>Real-Time Processing</a:t>
            </a:r>
            <a:r>
              <a:rPr lang="en-US" sz="2600" dirty="0"/>
              <a:t>: Low latency in real-time scenarios with high-quality translation is computationally expensive, especially on edge devices with limited resources.</a:t>
            </a:r>
          </a:p>
          <a:p>
            <a:endParaRPr lang="en-US" dirty="0"/>
          </a:p>
          <a:p>
            <a:endParaRPr lang="en-IN" dirty="0"/>
          </a:p>
        </p:txBody>
      </p:sp>
    </p:spTree>
    <p:extLst>
      <p:ext uri="{BB962C8B-B14F-4D97-AF65-F5344CB8AC3E}">
        <p14:creationId xmlns:p14="http://schemas.microsoft.com/office/powerpoint/2010/main" val="66829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B2DC-AADD-5A69-49AC-16E83788DD1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869A33-9B0D-7605-7396-659D076FEC8E}"/>
              </a:ext>
            </a:extLst>
          </p:cNvPr>
          <p:cNvSpPr>
            <a:spLocks noGrp="1"/>
          </p:cNvSpPr>
          <p:nvPr>
            <p:ph type="body" idx="1"/>
          </p:nvPr>
        </p:nvSpPr>
        <p:spPr>
          <a:xfrm>
            <a:off x="812800" y="914400"/>
            <a:ext cx="10668000" cy="5466735"/>
          </a:xfrm>
        </p:spPr>
        <p:txBody>
          <a:bodyPr>
            <a:normAutofit fontScale="92500" lnSpcReduction="20000"/>
          </a:bodyPr>
          <a:lstStyle/>
          <a:p>
            <a:r>
              <a:rPr lang="en-US" sz="2700" b="1" dirty="0"/>
              <a:t>Evaluation Metrics</a:t>
            </a:r>
            <a:r>
              <a:rPr lang="en-US" sz="2700" dirty="0"/>
              <a:t>: The existing evaluation metrics for accent translation might not capture the perceptual quality or user satisfaction in full.</a:t>
            </a:r>
          </a:p>
          <a:p>
            <a:endParaRPr lang="en-US" sz="2700" dirty="0"/>
          </a:p>
          <a:p>
            <a:r>
              <a:rPr lang="en-US" sz="2700" b="1" dirty="0"/>
              <a:t>Code-Switching</a:t>
            </a:r>
            <a:r>
              <a:rPr lang="en-US" sz="2700" dirty="0"/>
              <a:t>: Many speakers mix languages or accents in real-time conversations. Handling these dynamically is a challenging and underexplored area.</a:t>
            </a:r>
          </a:p>
          <a:p>
            <a:endParaRPr lang="en-US" sz="2700" dirty="0"/>
          </a:p>
          <a:p>
            <a:r>
              <a:rPr lang="en-US" sz="2700" b="1" dirty="0"/>
              <a:t>Noise Robustness: </a:t>
            </a:r>
            <a:r>
              <a:rPr lang="en-US" sz="2700" dirty="0"/>
              <a:t>Handling noisy environments (e.g., background conversations, traffic) effectively without compromising translation quality.</a:t>
            </a:r>
          </a:p>
          <a:p>
            <a:endParaRPr lang="en-US" sz="2700" dirty="0"/>
          </a:p>
          <a:p>
            <a:r>
              <a:rPr lang="en-US" sz="2700" b="1" dirty="0"/>
              <a:t>Ethical Considerations</a:t>
            </a:r>
            <a:r>
              <a:rPr lang="en-US" sz="2700" dirty="0"/>
              <a:t>: Accent misrepresentation or stereotype reinforcement due to biased data can lead to societal and ethical issues.</a:t>
            </a:r>
          </a:p>
          <a:p>
            <a:endParaRPr lang="en-US" dirty="0"/>
          </a:p>
          <a:p>
            <a:endParaRPr lang="en-IN" dirty="0"/>
          </a:p>
        </p:txBody>
      </p:sp>
    </p:spTree>
    <p:extLst>
      <p:ext uri="{BB962C8B-B14F-4D97-AF65-F5344CB8AC3E}">
        <p14:creationId xmlns:p14="http://schemas.microsoft.com/office/powerpoint/2010/main" val="141355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1DD9-86E4-7E95-5F6F-4BCD4D8990FC}"/>
              </a:ext>
            </a:extLst>
          </p:cNvPr>
          <p:cNvSpPr>
            <a:spLocks noGrp="1"/>
          </p:cNvSpPr>
          <p:nvPr>
            <p:ph type="title"/>
          </p:nvPr>
        </p:nvSpPr>
        <p:spPr/>
        <p:txBody>
          <a:bodyPr/>
          <a:lstStyle/>
          <a:p>
            <a:r>
              <a:rPr lang="en-IN" dirty="0"/>
              <a:t>Proposed methodology</a:t>
            </a:r>
          </a:p>
        </p:txBody>
      </p:sp>
      <p:sp>
        <p:nvSpPr>
          <p:cNvPr id="3" name="Text Placeholder 2">
            <a:extLst>
              <a:ext uri="{FF2B5EF4-FFF2-40B4-BE49-F238E27FC236}">
                <a16:creationId xmlns:a16="http://schemas.microsoft.com/office/drawing/2014/main" id="{71A64E3B-565A-35D5-276C-75B0DBFB0F4B}"/>
              </a:ext>
            </a:extLst>
          </p:cNvPr>
          <p:cNvSpPr>
            <a:spLocks noGrp="1"/>
          </p:cNvSpPr>
          <p:nvPr>
            <p:ph type="body" idx="1"/>
          </p:nvPr>
        </p:nvSpPr>
        <p:spPr>
          <a:xfrm>
            <a:off x="812800" y="1143001"/>
            <a:ext cx="10668000" cy="5277464"/>
          </a:xfrm>
        </p:spPr>
        <p:txBody>
          <a:bodyPr>
            <a:noAutofit/>
          </a:bodyPr>
          <a:lstStyle/>
          <a:p>
            <a:r>
              <a:rPr lang="en-US" dirty="0">
                <a:effectLst/>
                <a:latin typeface="Times New Roman" panose="02020603050405020304" pitchFamily="18" charset="0"/>
                <a:ea typeface="Times New Roman" panose="02020603050405020304" pitchFamily="18" charset="0"/>
              </a:rPr>
              <a:t>The development of a Real-Time Accent Translation system is a systematic approach to integrating speech recognition, accent transformation, and speech synthesis using advanced AI technologies. Below is the proposed methodology: </a:t>
            </a:r>
          </a:p>
          <a:p>
            <a:endParaRPr lang="en-IN" dirty="0">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 Data Collection and Preprocessing</a:t>
            </a:r>
            <a:endParaRPr lang="en-IN" dirty="0">
              <a:effectLst/>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Objective: </a:t>
            </a:r>
            <a:r>
              <a:rPr lang="en-US" dirty="0">
                <a:effectLst/>
                <a:latin typeface="Times New Roman" panose="02020603050405020304" pitchFamily="18" charset="0"/>
                <a:ea typeface="Times New Roman" panose="02020603050405020304" pitchFamily="18" charset="0"/>
              </a:rPr>
              <a:t>Collect diverse audio datasets for training machine learning models.</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Dataset Collection: Gather speech samples from speakers with different accents for a target language, say, Indian, American, and British accents for the English language. Some good public datasets include </a:t>
            </a:r>
            <a:r>
              <a:rPr lang="en-US" dirty="0" err="1">
                <a:effectLst/>
                <a:latin typeface="Times New Roman" panose="02020603050405020304" pitchFamily="18" charset="0"/>
                <a:ea typeface="Times New Roman" panose="02020603050405020304" pitchFamily="18" charset="0"/>
              </a:rPr>
              <a:t>Librispeech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VoxForge</a:t>
            </a:r>
            <a:r>
              <a:rPr lang="en-US" dirty="0">
                <a:effectLst/>
                <a:latin typeface="Times New Roman" panose="02020603050405020304" pitchFamily="18" charset="0"/>
                <a:ea typeface="Times New Roman" panose="02020603050405020304" pitchFamily="18" charset="0"/>
              </a:rPr>
              <a:t>, or Mozilla Common Voice.</a:t>
            </a:r>
            <a:endParaRPr lang="en-IN" dirty="0">
              <a:effectLst/>
              <a:latin typeface="Times New Roman" panose="02020603050405020304" pitchFamily="18" charset="0"/>
              <a:ea typeface="Times New Roman" panose="02020603050405020304" pitchFamily="18" charset="0"/>
            </a:endParaRPr>
          </a:p>
          <a:p>
            <a:pPr marL="76200" indent="0">
              <a:buNone/>
            </a:pP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82635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D5B1-B60C-E407-DAC4-CBA5BD2F26C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8ED0A7-CFC9-1297-1A62-3E8719F8B193}"/>
              </a:ext>
            </a:extLst>
          </p:cNvPr>
          <p:cNvSpPr>
            <a:spLocks noGrp="1"/>
          </p:cNvSpPr>
          <p:nvPr>
            <p:ph type="body" idx="1"/>
          </p:nvPr>
        </p:nvSpPr>
        <p:spPr/>
        <p:txBody>
          <a:bodyPr/>
          <a:lstStyle/>
          <a:p>
            <a:pPr marL="76200" indent="0">
              <a:buNone/>
            </a:pPr>
            <a:r>
              <a:rPr lang="en-US" b="1" dirty="0">
                <a:effectLst/>
                <a:latin typeface="Times New Roman" panose="02020603050405020304" pitchFamily="18" charset="0"/>
                <a:ea typeface="Times New Roman" panose="02020603050405020304" pitchFamily="18" charset="0"/>
              </a:rPr>
              <a:t>     Preprocessing</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Normalize audio data to standard format (sampling rate, file type).</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Remove background noise using audio processing libraries.</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Label data with accent tags to train accent classification models. </a:t>
            </a:r>
          </a:p>
          <a:p>
            <a:endParaRPr lang="en-US" dirty="0">
              <a:latin typeface="Times New Roman" panose="02020603050405020304" pitchFamily="18" charset="0"/>
              <a:ea typeface="Times New Roman" panose="02020603050405020304" pitchFamily="18" charset="0"/>
            </a:endParaRPr>
          </a:p>
          <a:p>
            <a:pPr marL="76200" indent="0">
              <a:buNone/>
            </a:pPr>
            <a:r>
              <a:rPr lang="en-US" b="1" dirty="0">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 Speech Recognition</a:t>
            </a:r>
            <a:endParaRPr lang="en-IN" dirty="0">
              <a:effectLst/>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Goal:</a:t>
            </a:r>
            <a:r>
              <a:rPr lang="en-US" dirty="0">
                <a:effectLst/>
                <a:latin typeface="Times New Roman" panose="02020603050405020304" pitchFamily="18" charset="0"/>
                <a:ea typeface="Times New Roman" panose="02020603050405020304" pitchFamily="18" charset="0"/>
              </a:rPr>
              <a:t> Transcription of spoken words to text for further processing.</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Implement Automatic Speech Recognition (ASR) using pre-trained models like Google's Speech-to-Text API, Whisper, or Kaldi.</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Train a custom ASR model if required using labeled audio data.</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Fine-tune for accent-specific variations to improve accuracy</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4349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15EA-D99D-6D95-7C6C-C71CE82DB7A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2E2952-C5DF-0CAD-7737-A4D28A21281D}"/>
              </a:ext>
            </a:extLst>
          </p:cNvPr>
          <p:cNvSpPr>
            <a:spLocks noGrp="1"/>
          </p:cNvSpPr>
          <p:nvPr>
            <p:ph type="body" idx="1"/>
          </p:nvPr>
        </p:nvSpPr>
        <p:spPr/>
        <p:txBody>
          <a:bodyPr>
            <a:normAutofit lnSpcReduction="10000"/>
          </a:bodyPr>
          <a:lstStyle/>
          <a:p>
            <a:pPr marL="76200" indent="0">
              <a:buNone/>
            </a:pPr>
            <a:r>
              <a:rPr lang="en-US" b="1" dirty="0">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Accent Detection and Classification</a:t>
            </a:r>
            <a:endParaRPr lang="en-IN" dirty="0">
              <a:effectLst/>
              <a:latin typeface="Times New Roman" panose="02020603050405020304" pitchFamily="18" charset="0"/>
              <a:ea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Task: </a:t>
            </a:r>
            <a:r>
              <a:rPr lang="en-US" dirty="0">
                <a:effectLst/>
                <a:latin typeface="Times New Roman" panose="02020603050405020304" pitchFamily="18" charset="0"/>
                <a:ea typeface="Times New Roman" panose="02020603050405020304" pitchFamily="18" charset="0"/>
              </a:rPr>
              <a:t>Identify the accent of the speaker to determine how to transform it.</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Utilize machine learning algorithms (for example, Support Vector Machines, CNNs) or advanced neural architectures such as transformers.</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Train the model based on phonetic features and acoustic patterns specific to each accent</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Testing: Use accuracy, precision, and recall so as to have reliable classification.</a:t>
            </a:r>
          </a:p>
          <a:p>
            <a:pPr marL="76200" indent="0">
              <a:buNone/>
            </a:pPr>
            <a:r>
              <a:rPr lang="en-US" b="1" dirty="0">
                <a:effectLst/>
                <a:latin typeface="Times New Roman" panose="02020603050405020304" pitchFamily="18" charset="0"/>
                <a:ea typeface="Times New Roman" panose="02020603050405020304" pitchFamily="18" charset="0"/>
              </a:rPr>
              <a:t>    Accent Transformation</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Goal: Take the identified accent and convert it into the target or neutral accent.</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Phonetic Mapping</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Identify the source-to-target accent differences in the pronunciation, intonation, and stress.</a:t>
            </a:r>
            <a:endParaRPr lang="en-IN" dirty="0">
              <a:effectLst/>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a:p>
            <a:endParaRPr lang="en-IN" sz="2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99874820"/>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TotalTime>
  <Words>2315</Words>
  <Application>Microsoft Office PowerPoint</Application>
  <PresentationFormat>Widescreen</PresentationFormat>
  <Paragraphs>182</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Cambria</vt:lpstr>
      <vt:lpstr>Times New Roman</vt:lpstr>
      <vt:lpstr>Verdana</vt:lpstr>
      <vt:lpstr>Bioinformatics</vt:lpstr>
      <vt:lpstr>REALTIME  ACCENT  TRANSLATION</vt:lpstr>
      <vt:lpstr>Introduction</vt:lpstr>
      <vt:lpstr>Literature Review</vt:lpstr>
      <vt:lpstr>PowerPoint Presentation</vt:lpstr>
      <vt:lpstr>Research Gaps Identified</vt:lpstr>
      <vt:lpstr>PowerPoint Presentation</vt:lpstr>
      <vt:lpstr>Proposed methodology</vt:lpstr>
      <vt:lpstr>PowerPoint Presentation</vt:lpstr>
      <vt:lpstr>PowerPoint Presentation</vt:lpstr>
      <vt:lpstr>PowerPoint Presentation</vt:lpstr>
      <vt:lpstr>Objectives</vt:lpstr>
      <vt:lpstr>PowerPoint Presentation</vt:lpstr>
      <vt:lpstr>System Design and Implementation</vt:lpstr>
      <vt:lpstr>PowerPoint Presentation</vt:lpstr>
      <vt:lpstr>PowerPoint Presentation</vt:lpstr>
      <vt:lpstr>PowerPoint Presentation</vt:lpstr>
      <vt:lpstr>PowerPoint Presentation</vt:lpstr>
      <vt:lpstr>PowerPoint Presentation</vt:lpstr>
      <vt:lpstr>PowerPoint Presentation</vt:lpstr>
      <vt:lpstr>Timeline of Project </vt:lpstr>
      <vt:lpstr>Outcomes /Results Obtained</vt:lpstr>
      <vt:lpstr>PowerPoint Presentation</vt:lpstr>
      <vt:lpstr>PowerPoint Presentation</vt:lpstr>
      <vt:lpstr>PowerPoint Presentation</vt:lpstr>
      <vt:lpstr>Conclusion</vt:lpstr>
      <vt:lpstr>PowerPoint Presentation</vt:lpstr>
      <vt:lpstr>PowerPoint Presentation</vt:lpstr>
      <vt:lpstr>References</vt:lpstr>
      <vt:lpstr>PowerPoint Presentation</vt:lpstr>
      <vt:lpstr>Publication Details</vt:lpstr>
      <vt:lpstr>Screenshots</vt:lpstr>
      <vt:lpstr>PowerPoint Presentation</vt:lpstr>
      <vt:lpstr>PowerPoint Presentation</vt:lpstr>
      <vt:lpstr>PowerPoint Presentation</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Aditi Gupta</cp:lastModifiedBy>
  <cp:revision>47</cp:revision>
  <dcterms:modified xsi:type="dcterms:W3CDTF">2025-01-19T14:09:52Z</dcterms:modified>
</cp:coreProperties>
</file>